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4"/>
  </p:sldMasterIdLst>
  <p:sldIdLst>
    <p:sldId id="256" r:id="rId5"/>
    <p:sldId id="275" r:id="rId6"/>
    <p:sldId id="280" r:id="rId7"/>
    <p:sldId id="269" r:id="rId8"/>
    <p:sldId id="268" r:id="rId9"/>
    <p:sldId id="281" r:id="rId10"/>
    <p:sldId id="270" r:id="rId11"/>
    <p:sldId id="272" r:id="rId12"/>
    <p:sldId id="287" r:id="rId13"/>
    <p:sldId id="274" r:id="rId14"/>
    <p:sldId id="28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 Sheehan" initials="JS" lastIdx="1" clrIdx="0">
    <p:extLst>
      <p:ext uri="{19B8F6BF-5375-455C-9EA6-DF929625EA0E}">
        <p15:presenceInfo xmlns:p15="http://schemas.microsoft.com/office/powerpoint/2012/main" userId="S-1-12-1-3614940067-1173857015-1889801144-27394832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5E5"/>
    <a:srgbClr val="A3B5C0"/>
    <a:srgbClr val="0F496F"/>
    <a:srgbClr val="F38469"/>
    <a:srgbClr val="DC7E6A"/>
    <a:srgbClr val="FFFFFF"/>
    <a:srgbClr val="8331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22" d="100"/>
          <a:sy n="22" d="100"/>
        </p:scale>
        <p:origin x="349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B87D78-1C42-48EA-9272-ADB7F52C2DBA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34B821-7B2E-4C14-B1BD-8F8218BF0883}">
      <dgm:prSet/>
      <dgm:spPr/>
      <dgm:t>
        <a:bodyPr/>
        <a:lstStyle/>
        <a:p>
          <a:pPr rtl="0"/>
          <a:r>
            <a:rPr lang="en-GB" dirty="0"/>
            <a:t>Peers at every table – from strategic to operational delivery</a:t>
          </a:r>
        </a:p>
      </dgm:t>
    </dgm:pt>
    <dgm:pt modelId="{A9322020-1FC4-40C3-8B79-6831588EF97F}" type="parTrans" cxnId="{95341257-444E-4135-921F-82C5A4FD58E7}">
      <dgm:prSet/>
      <dgm:spPr/>
      <dgm:t>
        <a:bodyPr/>
        <a:lstStyle/>
        <a:p>
          <a:endParaRPr lang="en-US"/>
        </a:p>
      </dgm:t>
    </dgm:pt>
    <dgm:pt modelId="{45689993-00C9-4469-96E8-347E6EF07707}" type="sibTrans" cxnId="{95341257-444E-4135-921F-82C5A4FD58E7}">
      <dgm:prSet/>
      <dgm:spPr/>
      <dgm:t>
        <a:bodyPr/>
        <a:lstStyle/>
        <a:p>
          <a:endParaRPr lang="en-US"/>
        </a:p>
      </dgm:t>
    </dgm:pt>
    <dgm:pt modelId="{FAC71F1D-5922-4062-A23B-4776B86B4433}">
      <dgm:prSet/>
      <dgm:spPr/>
      <dgm:t>
        <a:bodyPr/>
        <a:lstStyle/>
        <a:p>
          <a:pPr rtl="0"/>
          <a:r>
            <a:rPr lang="en-GB" dirty="0"/>
            <a:t>Trained staff</a:t>
          </a:r>
        </a:p>
      </dgm:t>
    </dgm:pt>
    <dgm:pt modelId="{D05C13CD-F123-4704-BC48-C14B7370AFBC}" type="parTrans" cxnId="{DBF11D7E-20BA-4390-8629-BE99709A87D7}">
      <dgm:prSet/>
      <dgm:spPr/>
      <dgm:t>
        <a:bodyPr/>
        <a:lstStyle/>
        <a:p>
          <a:endParaRPr lang="en-US"/>
        </a:p>
      </dgm:t>
    </dgm:pt>
    <dgm:pt modelId="{3FEE1CD1-C3B6-4FC5-AC1A-540723AB797B}" type="sibTrans" cxnId="{DBF11D7E-20BA-4390-8629-BE99709A87D7}">
      <dgm:prSet/>
      <dgm:spPr/>
      <dgm:t>
        <a:bodyPr/>
        <a:lstStyle/>
        <a:p>
          <a:endParaRPr lang="en-US"/>
        </a:p>
      </dgm:t>
    </dgm:pt>
    <dgm:pt modelId="{10231F89-9952-4095-8974-2CCD19E6F6CF}">
      <dgm:prSet/>
      <dgm:spPr/>
      <dgm:t>
        <a:bodyPr/>
        <a:lstStyle/>
        <a:p>
          <a:pPr rtl="0"/>
          <a:r>
            <a:rPr lang="en-GB" dirty="0"/>
            <a:t>Peers having access and holding Keys</a:t>
          </a:r>
        </a:p>
      </dgm:t>
    </dgm:pt>
    <dgm:pt modelId="{32DD2B39-7CC3-480D-A8C1-7DBA663983C0}" type="parTrans" cxnId="{1D96852A-B939-4E1D-BEA4-27272B869B17}">
      <dgm:prSet/>
      <dgm:spPr/>
      <dgm:t>
        <a:bodyPr/>
        <a:lstStyle/>
        <a:p>
          <a:endParaRPr lang="en-US"/>
        </a:p>
      </dgm:t>
    </dgm:pt>
    <dgm:pt modelId="{8B939090-2235-45B2-9EA7-72AEFB1C9E0D}" type="sibTrans" cxnId="{1D96852A-B939-4E1D-BEA4-27272B869B17}">
      <dgm:prSet/>
      <dgm:spPr/>
      <dgm:t>
        <a:bodyPr/>
        <a:lstStyle/>
        <a:p>
          <a:endParaRPr lang="en-US"/>
        </a:p>
      </dgm:t>
    </dgm:pt>
    <dgm:pt modelId="{749F05BA-FAF6-415A-9CA4-46D90F454F09}">
      <dgm:prSet/>
      <dgm:spPr/>
      <dgm:t>
        <a:bodyPr/>
        <a:lstStyle/>
        <a:p>
          <a:endParaRPr lang="en-US"/>
        </a:p>
      </dgm:t>
    </dgm:pt>
    <dgm:pt modelId="{6E5C1308-B971-430A-B034-9BF37FE2D004}" type="parTrans" cxnId="{2AF7D387-C424-450C-9325-812C481B1897}">
      <dgm:prSet/>
      <dgm:spPr/>
      <dgm:t>
        <a:bodyPr/>
        <a:lstStyle/>
        <a:p>
          <a:endParaRPr lang="en-US"/>
        </a:p>
      </dgm:t>
    </dgm:pt>
    <dgm:pt modelId="{33E5046B-99D5-4D4A-9184-80D584F41F9B}" type="sibTrans" cxnId="{2AF7D387-C424-450C-9325-812C481B1897}">
      <dgm:prSet/>
      <dgm:spPr/>
      <dgm:t>
        <a:bodyPr/>
        <a:lstStyle/>
        <a:p>
          <a:endParaRPr lang="en-US"/>
        </a:p>
      </dgm:t>
    </dgm:pt>
    <dgm:pt modelId="{4B4C98FF-BA6C-4C75-AE4B-966DCAEC81A6}">
      <dgm:prSet/>
      <dgm:spPr/>
      <dgm:t>
        <a:bodyPr/>
        <a:lstStyle/>
        <a:p>
          <a:endParaRPr lang="en-US"/>
        </a:p>
      </dgm:t>
    </dgm:pt>
    <dgm:pt modelId="{D2917B1D-96D6-4A80-9778-3A935B7CE4B9}" type="parTrans" cxnId="{3E5B8FCD-C1BA-4A4F-ABE5-6883D002A9E7}">
      <dgm:prSet/>
      <dgm:spPr/>
      <dgm:t>
        <a:bodyPr/>
        <a:lstStyle/>
        <a:p>
          <a:endParaRPr lang="en-US"/>
        </a:p>
      </dgm:t>
    </dgm:pt>
    <dgm:pt modelId="{264179E1-4974-4FCB-B33F-DD3E96A9DA1E}" type="sibTrans" cxnId="{3E5B8FCD-C1BA-4A4F-ABE5-6883D002A9E7}">
      <dgm:prSet/>
      <dgm:spPr/>
      <dgm:t>
        <a:bodyPr/>
        <a:lstStyle/>
        <a:p>
          <a:endParaRPr lang="en-US"/>
        </a:p>
      </dgm:t>
    </dgm:pt>
    <dgm:pt modelId="{987DA60F-0B17-4F2E-94CE-ED2536E3E19F}">
      <dgm:prSet/>
      <dgm:spPr/>
      <dgm:t>
        <a:bodyPr/>
        <a:lstStyle/>
        <a:p>
          <a:endParaRPr lang="en-US"/>
        </a:p>
      </dgm:t>
    </dgm:pt>
    <dgm:pt modelId="{A169E931-CC3C-4910-BC2E-054CCFA53F9F}" type="parTrans" cxnId="{55951DA1-28A3-47B3-86C1-9246DA3F1EF7}">
      <dgm:prSet/>
      <dgm:spPr/>
      <dgm:t>
        <a:bodyPr/>
        <a:lstStyle/>
        <a:p>
          <a:endParaRPr lang="en-US"/>
        </a:p>
      </dgm:t>
    </dgm:pt>
    <dgm:pt modelId="{3F280EF7-0A7B-4C58-B57B-69438DD69D7D}" type="sibTrans" cxnId="{55951DA1-28A3-47B3-86C1-9246DA3F1EF7}">
      <dgm:prSet/>
      <dgm:spPr/>
      <dgm:t>
        <a:bodyPr/>
        <a:lstStyle/>
        <a:p>
          <a:endParaRPr lang="en-US"/>
        </a:p>
      </dgm:t>
    </dgm:pt>
    <dgm:pt modelId="{EB98AA01-DA8B-44FD-876F-317A10202BF3}">
      <dgm:prSet/>
      <dgm:spPr/>
      <dgm:t>
        <a:bodyPr/>
        <a:lstStyle/>
        <a:p>
          <a:endParaRPr lang="en-US"/>
        </a:p>
      </dgm:t>
    </dgm:pt>
    <dgm:pt modelId="{D7E2E681-95F3-43C6-9472-C04A53F425DA}" type="parTrans" cxnId="{6E6D43D1-507A-4F39-8F42-F61ADA3FB938}">
      <dgm:prSet/>
      <dgm:spPr/>
      <dgm:t>
        <a:bodyPr/>
        <a:lstStyle/>
        <a:p>
          <a:endParaRPr lang="en-US"/>
        </a:p>
      </dgm:t>
    </dgm:pt>
    <dgm:pt modelId="{65675CBD-4CD3-40AC-915D-AAF8D9C2ED92}" type="sibTrans" cxnId="{6E6D43D1-507A-4F39-8F42-F61ADA3FB938}">
      <dgm:prSet/>
      <dgm:spPr/>
      <dgm:t>
        <a:bodyPr/>
        <a:lstStyle/>
        <a:p>
          <a:endParaRPr lang="en-US"/>
        </a:p>
      </dgm:t>
    </dgm:pt>
    <dgm:pt modelId="{E5940229-0ECF-4D64-A884-B27FC2DD4777}">
      <dgm:prSet/>
      <dgm:spPr/>
      <dgm:t>
        <a:bodyPr/>
        <a:lstStyle/>
        <a:p>
          <a:endParaRPr lang="en-US"/>
        </a:p>
      </dgm:t>
    </dgm:pt>
    <dgm:pt modelId="{BCC40F6A-AEA2-48ED-AAAB-030B2758112D}" type="parTrans" cxnId="{A2AA7639-4D98-4DC4-8827-A08462354264}">
      <dgm:prSet/>
      <dgm:spPr/>
      <dgm:t>
        <a:bodyPr/>
        <a:lstStyle/>
        <a:p>
          <a:endParaRPr lang="en-US"/>
        </a:p>
      </dgm:t>
    </dgm:pt>
    <dgm:pt modelId="{05A391A3-2C9A-474A-8AC3-B668137E5EE5}" type="sibTrans" cxnId="{A2AA7639-4D98-4DC4-8827-A08462354264}">
      <dgm:prSet/>
      <dgm:spPr/>
      <dgm:t>
        <a:bodyPr/>
        <a:lstStyle/>
        <a:p>
          <a:endParaRPr lang="en-US"/>
        </a:p>
      </dgm:t>
    </dgm:pt>
    <dgm:pt modelId="{7718A6F3-74DA-4B89-B42F-BDCE8E074D15}">
      <dgm:prSet/>
      <dgm:spPr/>
      <dgm:t>
        <a:bodyPr/>
        <a:lstStyle/>
        <a:p>
          <a:endParaRPr lang="en-US"/>
        </a:p>
      </dgm:t>
    </dgm:pt>
    <dgm:pt modelId="{7BC7694A-C7FF-45FF-8405-C2ED802124BE}" type="parTrans" cxnId="{1B698C4C-0A0F-4943-8D5B-E1880B836330}">
      <dgm:prSet/>
      <dgm:spPr/>
      <dgm:t>
        <a:bodyPr/>
        <a:lstStyle/>
        <a:p>
          <a:endParaRPr lang="en-US"/>
        </a:p>
      </dgm:t>
    </dgm:pt>
    <dgm:pt modelId="{8E0A6E3A-14BB-4A5B-9439-5A4C2ED3E582}" type="sibTrans" cxnId="{1B698C4C-0A0F-4943-8D5B-E1880B836330}">
      <dgm:prSet/>
      <dgm:spPr/>
      <dgm:t>
        <a:bodyPr/>
        <a:lstStyle/>
        <a:p>
          <a:endParaRPr lang="en-US"/>
        </a:p>
      </dgm:t>
    </dgm:pt>
    <dgm:pt modelId="{9C59B2BF-9AE6-4BB8-AC05-746C5369F41A}">
      <dgm:prSet/>
      <dgm:spPr/>
      <dgm:t>
        <a:bodyPr/>
        <a:lstStyle/>
        <a:p>
          <a:endParaRPr lang="en-US"/>
        </a:p>
      </dgm:t>
    </dgm:pt>
    <dgm:pt modelId="{59261766-BF26-4B6E-A2FF-DEC1B4743FD3}" type="parTrans" cxnId="{01558629-9187-4FC8-B8A5-638AF9F0226B}">
      <dgm:prSet/>
      <dgm:spPr/>
      <dgm:t>
        <a:bodyPr/>
        <a:lstStyle/>
        <a:p>
          <a:endParaRPr lang="en-US"/>
        </a:p>
      </dgm:t>
    </dgm:pt>
    <dgm:pt modelId="{F6F30192-979C-4B63-A902-3EDEEBBDF115}" type="sibTrans" cxnId="{01558629-9187-4FC8-B8A5-638AF9F0226B}">
      <dgm:prSet/>
      <dgm:spPr/>
      <dgm:t>
        <a:bodyPr/>
        <a:lstStyle/>
        <a:p>
          <a:endParaRPr lang="en-US"/>
        </a:p>
      </dgm:t>
    </dgm:pt>
    <dgm:pt modelId="{EA5D8F67-97F6-4E13-9D8A-1DC0CD640EA1}" type="pres">
      <dgm:prSet presAssocID="{36B87D78-1C42-48EA-9272-ADB7F52C2DB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DCD10E0-1893-441C-8129-BCAB79918D52}" type="pres">
      <dgm:prSet presAssocID="{9834B821-7B2E-4C14-B1BD-8F8218BF0883}" presName="gear1" presStyleLbl="node1" presStyleIdx="0" presStyleCnt="3">
        <dgm:presLayoutVars>
          <dgm:chMax val="1"/>
          <dgm:bulletEnabled val="1"/>
        </dgm:presLayoutVars>
      </dgm:prSet>
      <dgm:spPr/>
    </dgm:pt>
    <dgm:pt modelId="{F63AF863-AAB9-4580-84FB-050259FEE48E}" type="pres">
      <dgm:prSet presAssocID="{9834B821-7B2E-4C14-B1BD-8F8218BF0883}" presName="gear1srcNode" presStyleLbl="node1" presStyleIdx="0" presStyleCnt="3"/>
      <dgm:spPr/>
    </dgm:pt>
    <dgm:pt modelId="{341FED23-99B9-44C7-9F31-6F13A13798CE}" type="pres">
      <dgm:prSet presAssocID="{9834B821-7B2E-4C14-B1BD-8F8218BF0883}" presName="gear1dstNode" presStyleLbl="node1" presStyleIdx="0" presStyleCnt="3"/>
      <dgm:spPr/>
    </dgm:pt>
    <dgm:pt modelId="{FFFB157A-1962-4F1C-BB00-6B1028FCB4F9}" type="pres">
      <dgm:prSet presAssocID="{FAC71F1D-5922-4062-A23B-4776B86B4433}" presName="gear2" presStyleLbl="node1" presStyleIdx="1" presStyleCnt="3" custLinFactNeighborX="-1375" custLinFactNeighborY="-1790">
        <dgm:presLayoutVars>
          <dgm:chMax val="1"/>
          <dgm:bulletEnabled val="1"/>
        </dgm:presLayoutVars>
      </dgm:prSet>
      <dgm:spPr/>
    </dgm:pt>
    <dgm:pt modelId="{A77FC52D-EBED-4F24-B620-CEE71BD115E9}" type="pres">
      <dgm:prSet presAssocID="{FAC71F1D-5922-4062-A23B-4776B86B4433}" presName="gear2srcNode" presStyleLbl="node1" presStyleIdx="1" presStyleCnt="3"/>
      <dgm:spPr/>
    </dgm:pt>
    <dgm:pt modelId="{570347FF-810C-47F8-9D4C-8BF29EF9E92C}" type="pres">
      <dgm:prSet presAssocID="{FAC71F1D-5922-4062-A23B-4776B86B4433}" presName="gear2dstNode" presStyleLbl="node1" presStyleIdx="1" presStyleCnt="3"/>
      <dgm:spPr/>
    </dgm:pt>
    <dgm:pt modelId="{9D5FCF91-1665-4145-B8D7-22869608F5FD}" type="pres">
      <dgm:prSet presAssocID="{10231F89-9952-4095-8974-2CCD19E6F6CF}" presName="gear3" presStyleLbl="node1" presStyleIdx="2" presStyleCnt="3"/>
      <dgm:spPr/>
    </dgm:pt>
    <dgm:pt modelId="{8FC9358C-5D4A-4FC2-9DE3-A42375E39890}" type="pres">
      <dgm:prSet presAssocID="{10231F89-9952-4095-8974-2CCD19E6F6C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3A477FF9-A082-4549-9EEC-E486C45E0EE5}" type="pres">
      <dgm:prSet presAssocID="{10231F89-9952-4095-8974-2CCD19E6F6CF}" presName="gear3srcNode" presStyleLbl="node1" presStyleIdx="2" presStyleCnt="3"/>
      <dgm:spPr/>
    </dgm:pt>
    <dgm:pt modelId="{E562BC02-B73F-4F95-9B94-DF49332EC73D}" type="pres">
      <dgm:prSet presAssocID="{10231F89-9952-4095-8974-2CCD19E6F6CF}" presName="gear3dstNode" presStyleLbl="node1" presStyleIdx="2" presStyleCnt="3"/>
      <dgm:spPr/>
    </dgm:pt>
    <dgm:pt modelId="{4F717F17-1157-4C1C-B3CB-2065108CB109}" type="pres">
      <dgm:prSet presAssocID="{45689993-00C9-4469-96E8-347E6EF07707}" presName="connector1" presStyleLbl="sibTrans2D1" presStyleIdx="0" presStyleCnt="3"/>
      <dgm:spPr/>
    </dgm:pt>
    <dgm:pt modelId="{AA5EF98D-C8A8-4A75-9311-34C19A2DA5A5}" type="pres">
      <dgm:prSet presAssocID="{3FEE1CD1-C3B6-4FC5-AC1A-540723AB797B}" presName="connector2" presStyleLbl="sibTrans2D1" presStyleIdx="1" presStyleCnt="3"/>
      <dgm:spPr/>
    </dgm:pt>
    <dgm:pt modelId="{0ED5C164-7460-4C91-968F-A5A34E9080DB}" type="pres">
      <dgm:prSet presAssocID="{8B939090-2235-45B2-9EA7-72AEFB1C9E0D}" presName="connector3" presStyleLbl="sibTrans2D1" presStyleIdx="2" presStyleCnt="3"/>
      <dgm:spPr/>
    </dgm:pt>
  </dgm:ptLst>
  <dgm:cxnLst>
    <dgm:cxn modelId="{70EA1B20-E4ED-4F1F-83B6-5F2AEFCDC2C9}" type="presOf" srcId="{FAC71F1D-5922-4062-A23B-4776B86B4433}" destId="{570347FF-810C-47F8-9D4C-8BF29EF9E92C}" srcOrd="2" destOrd="0" presId="urn:microsoft.com/office/officeart/2005/8/layout/gear1"/>
    <dgm:cxn modelId="{01558629-9187-4FC8-B8A5-638AF9F0226B}" srcId="{36B87D78-1C42-48EA-9272-ADB7F52C2DBA}" destId="{9C59B2BF-9AE6-4BB8-AC05-746C5369F41A}" srcOrd="9" destOrd="0" parTransId="{59261766-BF26-4B6E-A2FF-DEC1B4743FD3}" sibTransId="{F6F30192-979C-4B63-A902-3EDEEBBDF115}"/>
    <dgm:cxn modelId="{1D96852A-B939-4E1D-BEA4-27272B869B17}" srcId="{36B87D78-1C42-48EA-9272-ADB7F52C2DBA}" destId="{10231F89-9952-4095-8974-2CCD19E6F6CF}" srcOrd="2" destOrd="0" parTransId="{32DD2B39-7CC3-480D-A8C1-7DBA663983C0}" sibTransId="{8B939090-2235-45B2-9EA7-72AEFB1C9E0D}"/>
    <dgm:cxn modelId="{E767FF2B-1E58-49D2-A87D-AE07D96138ED}" type="presOf" srcId="{10231F89-9952-4095-8974-2CCD19E6F6CF}" destId="{E562BC02-B73F-4F95-9B94-DF49332EC73D}" srcOrd="3" destOrd="0" presId="urn:microsoft.com/office/officeart/2005/8/layout/gear1"/>
    <dgm:cxn modelId="{A2AA7639-4D98-4DC4-8827-A08462354264}" srcId="{36B87D78-1C42-48EA-9272-ADB7F52C2DBA}" destId="{E5940229-0ECF-4D64-A884-B27FC2DD4777}" srcOrd="7" destOrd="0" parTransId="{BCC40F6A-AEA2-48ED-AAAB-030B2758112D}" sibTransId="{05A391A3-2C9A-474A-8AC3-B668137E5EE5}"/>
    <dgm:cxn modelId="{1B698C4C-0A0F-4943-8D5B-E1880B836330}" srcId="{36B87D78-1C42-48EA-9272-ADB7F52C2DBA}" destId="{7718A6F3-74DA-4B89-B42F-BDCE8E074D15}" srcOrd="8" destOrd="0" parTransId="{7BC7694A-C7FF-45FF-8405-C2ED802124BE}" sibTransId="{8E0A6E3A-14BB-4A5B-9439-5A4C2ED3E582}"/>
    <dgm:cxn modelId="{95341257-444E-4135-921F-82C5A4FD58E7}" srcId="{36B87D78-1C42-48EA-9272-ADB7F52C2DBA}" destId="{9834B821-7B2E-4C14-B1BD-8F8218BF0883}" srcOrd="0" destOrd="0" parTransId="{A9322020-1FC4-40C3-8B79-6831588EF97F}" sibTransId="{45689993-00C9-4469-96E8-347E6EF07707}"/>
    <dgm:cxn modelId="{DBF11D7E-20BA-4390-8629-BE99709A87D7}" srcId="{36B87D78-1C42-48EA-9272-ADB7F52C2DBA}" destId="{FAC71F1D-5922-4062-A23B-4776B86B4433}" srcOrd="1" destOrd="0" parTransId="{D05C13CD-F123-4704-BC48-C14B7370AFBC}" sibTransId="{3FEE1CD1-C3B6-4FC5-AC1A-540723AB797B}"/>
    <dgm:cxn modelId="{23150F85-7406-47D9-A9E1-7D038AD27B2B}" type="presOf" srcId="{10231F89-9952-4095-8974-2CCD19E6F6CF}" destId="{8FC9358C-5D4A-4FC2-9DE3-A42375E39890}" srcOrd="1" destOrd="0" presId="urn:microsoft.com/office/officeart/2005/8/layout/gear1"/>
    <dgm:cxn modelId="{2AF7D387-C424-450C-9325-812C481B1897}" srcId="{36B87D78-1C42-48EA-9272-ADB7F52C2DBA}" destId="{749F05BA-FAF6-415A-9CA4-46D90F454F09}" srcOrd="3" destOrd="0" parTransId="{6E5C1308-B971-430A-B034-9BF37FE2D004}" sibTransId="{33E5046B-99D5-4D4A-9184-80D584F41F9B}"/>
    <dgm:cxn modelId="{C1E7D191-76C3-4C55-ABA9-C8A578518AD1}" type="presOf" srcId="{10231F89-9952-4095-8974-2CCD19E6F6CF}" destId="{3A477FF9-A082-4549-9EEC-E486C45E0EE5}" srcOrd="2" destOrd="0" presId="urn:microsoft.com/office/officeart/2005/8/layout/gear1"/>
    <dgm:cxn modelId="{55951DA1-28A3-47B3-86C1-9246DA3F1EF7}" srcId="{36B87D78-1C42-48EA-9272-ADB7F52C2DBA}" destId="{987DA60F-0B17-4F2E-94CE-ED2536E3E19F}" srcOrd="5" destOrd="0" parTransId="{A169E931-CC3C-4910-BC2E-054CCFA53F9F}" sibTransId="{3F280EF7-0A7B-4C58-B57B-69438DD69D7D}"/>
    <dgm:cxn modelId="{6A5790B8-F853-4C7F-9F99-0AFFEBB0D031}" type="presOf" srcId="{8B939090-2235-45B2-9EA7-72AEFB1C9E0D}" destId="{0ED5C164-7460-4C91-968F-A5A34E9080DB}" srcOrd="0" destOrd="0" presId="urn:microsoft.com/office/officeart/2005/8/layout/gear1"/>
    <dgm:cxn modelId="{630002BE-34FA-46A0-956D-D01C62A7485A}" type="presOf" srcId="{10231F89-9952-4095-8974-2CCD19E6F6CF}" destId="{9D5FCF91-1665-4145-B8D7-22869608F5FD}" srcOrd="0" destOrd="0" presId="urn:microsoft.com/office/officeart/2005/8/layout/gear1"/>
    <dgm:cxn modelId="{7FB194C4-FDFA-4F90-8083-A63D6A94EBBC}" type="presOf" srcId="{9834B821-7B2E-4C14-B1BD-8F8218BF0883}" destId="{F63AF863-AAB9-4580-84FB-050259FEE48E}" srcOrd="1" destOrd="0" presId="urn:microsoft.com/office/officeart/2005/8/layout/gear1"/>
    <dgm:cxn modelId="{D0FE57C5-CBC0-4F93-B64F-12F264E25FD8}" type="presOf" srcId="{FAC71F1D-5922-4062-A23B-4776B86B4433}" destId="{A77FC52D-EBED-4F24-B620-CEE71BD115E9}" srcOrd="1" destOrd="0" presId="urn:microsoft.com/office/officeart/2005/8/layout/gear1"/>
    <dgm:cxn modelId="{BE5133CD-8FDC-44D1-BB3D-168181B41267}" type="presOf" srcId="{45689993-00C9-4469-96E8-347E6EF07707}" destId="{4F717F17-1157-4C1C-B3CB-2065108CB109}" srcOrd="0" destOrd="0" presId="urn:microsoft.com/office/officeart/2005/8/layout/gear1"/>
    <dgm:cxn modelId="{3E5B8FCD-C1BA-4A4F-ABE5-6883D002A9E7}" srcId="{36B87D78-1C42-48EA-9272-ADB7F52C2DBA}" destId="{4B4C98FF-BA6C-4C75-AE4B-966DCAEC81A6}" srcOrd="4" destOrd="0" parTransId="{D2917B1D-96D6-4A80-9778-3A935B7CE4B9}" sibTransId="{264179E1-4974-4FCB-B33F-DD3E96A9DA1E}"/>
    <dgm:cxn modelId="{6E6D43D1-507A-4F39-8F42-F61ADA3FB938}" srcId="{36B87D78-1C42-48EA-9272-ADB7F52C2DBA}" destId="{EB98AA01-DA8B-44FD-876F-317A10202BF3}" srcOrd="6" destOrd="0" parTransId="{D7E2E681-95F3-43C6-9472-C04A53F425DA}" sibTransId="{65675CBD-4CD3-40AC-915D-AAF8D9C2ED92}"/>
    <dgm:cxn modelId="{CE6019E1-02E3-4A5A-9986-12326A08CF9C}" type="presOf" srcId="{3FEE1CD1-C3B6-4FC5-AC1A-540723AB797B}" destId="{AA5EF98D-C8A8-4A75-9311-34C19A2DA5A5}" srcOrd="0" destOrd="0" presId="urn:microsoft.com/office/officeart/2005/8/layout/gear1"/>
    <dgm:cxn modelId="{CA07B4E4-3B21-40E7-B52F-D053EEA21780}" type="presOf" srcId="{9834B821-7B2E-4C14-B1BD-8F8218BF0883}" destId="{341FED23-99B9-44C7-9F31-6F13A13798CE}" srcOrd="2" destOrd="0" presId="urn:microsoft.com/office/officeart/2005/8/layout/gear1"/>
    <dgm:cxn modelId="{451DE6E9-4A13-408A-B590-5092D0653B41}" type="presOf" srcId="{36B87D78-1C42-48EA-9272-ADB7F52C2DBA}" destId="{EA5D8F67-97F6-4E13-9D8A-1DC0CD640EA1}" srcOrd="0" destOrd="0" presId="urn:microsoft.com/office/officeart/2005/8/layout/gear1"/>
    <dgm:cxn modelId="{DA65ECF8-1788-40A7-8814-800597FC5F20}" type="presOf" srcId="{FAC71F1D-5922-4062-A23B-4776B86B4433}" destId="{FFFB157A-1962-4F1C-BB00-6B1028FCB4F9}" srcOrd="0" destOrd="0" presId="urn:microsoft.com/office/officeart/2005/8/layout/gear1"/>
    <dgm:cxn modelId="{781951FB-4608-449E-8DF0-3DC163214743}" type="presOf" srcId="{9834B821-7B2E-4C14-B1BD-8F8218BF0883}" destId="{CDCD10E0-1893-441C-8129-BCAB79918D52}" srcOrd="0" destOrd="0" presId="urn:microsoft.com/office/officeart/2005/8/layout/gear1"/>
    <dgm:cxn modelId="{E1F8917C-4470-4CC4-B593-36AFA302CAF5}" type="presParOf" srcId="{EA5D8F67-97F6-4E13-9D8A-1DC0CD640EA1}" destId="{CDCD10E0-1893-441C-8129-BCAB79918D52}" srcOrd="0" destOrd="0" presId="urn:microsoft.com/office/officeart/2005/8/layout/gear1"/>
    <dgm:cxn modelId="{C8AC5CF1-FE19-42D3-9A2F-745DCA1AEA76}" type="presParOf" srcId="{EA5D8F67-97F6-4E13-9D8A-1DC0CD640EA1}" destId="{F63AF863-AAB9-4580-84FB-050259FEE48E}" srcOrd="1" destOrd="0" presId="urn:microsoft.com/office/officeart/2005/8/layout/gear1"/>
    <dgm:cxn modelId="{B5C075D0-FD56-40D5-9395-9C8B7CA4D524}" type="presParOf" srcId="{EA5D8F67-97F6-4E13-9D8A-1DC0CD640EA1}" destId="{341FED23-99B9-44C7-9F31-6F13A13798CE}" srcOrd="2" destOrd="0" presId="urn:microsoft.com/office/officeart/2005/8/layout/gear1"/>
    <dgm:cxn modelId="{35458ED9-C693-4425-8E32-FCE2AE9CF43C}" type="presParOf" srcId="{EA5D8F67-97F6-4E13-9D8A-1DC0CD640EA1}" destId="{FFFB157A-1962-4F1C-BB00-6B1028FCB4F9}" srcOrd="3" destOrd="0" presId="urn:microsoft.com/office/officeart/2005/8/layout/gear1"/>
    <dgm:cxn modelId="{606980C5-6072-4BD7-9C2B-03409DCC2B89}" type="presParOf" srcId="{EA5D8F67-97F6-4E13-9D8A-1DC0CD640EA1}" destId="{A77FC52D-EBED-4F24-B620-CEE71BD115E9}" srcOrd="4" destOrd="0" presId="urn:microsoft.com/office/officeart/2005/8/layout/gear1"/>
    <dgm:cxn modelId="{90670BD2-63A6-4FF2-81E5-EDF29CE137C8}" type="presParOf" srcId="{EA5D8F67-97F6-4E13-9D8A-1DC0CD640EA1}" destId="{570347FF-810C-47F8-9D4C-8BF29EF9E92C}" srcOrd="5" destOrd="0" presId="urn:microsoft.com/office/officeart/2005/8/layout/gear1"/>
    <dgm:cxn modelId="{5057D8B3-45E8-4D07-BC88-564A882F2257}" type="presParOf" srcId="{EA5D8F67-97F6-4E13-9D8A-1DC0CD640EA1}" destId="{9D5FCF91-1665-4145-B8D7-22869608F5FD}" srcOrd="6" destOrd="0" presId="urn:microsoft.com/office/officeart/2005/8/layout/gear1"/>
    <dgm:cxn modelId="{717053CB-0DE2-4B11-ADB4-5B09814A3AC7}" type="presParOf" srcId="{EA5D8F67-97F6-4E13-9D8A-1DC0CD640EA1}" destId="{8FC9358C-5D4A-4FC2-9DE3-A42375E39890}" srcOrd="7" destOrd="0" presId="urn:microsoft.com/office/officeart/2005/8/layout/gear1"/>
    <dgm:cxn modelId="{E29023A9-CFCC-4E93-9061-F75D6575FECC}" type="presParOf" srcId="{EA5D8F67-97F6-4E13-9D8A-1DC0CD640EA1}" destId="{3A477FF9-A082-4549-9EEC-E486C45E0EE5}" srcOrd="8" destOrd="0" presId="urn:microsoft.com/office/officeart/2005/8/layout/gear1"/>
    <dgm:cxn modelId="{92EB0AF7-5E8C-46A3-A1BA-A55D65E2FD35}" type="presParOf" srcId="{EA5D8F67-97F6-4E13-9D8A-1DC0CD640EA1}" destId="{E562BC02-B73F-4F95-9B94-DF49332EC73D}" srcOrd="9" destOrd="0" presId="urn:microsoft.com/office/officeart/2005/8/layout/gear1"/>
    <dgm:cxn modelId="{96F94541-05FC-422D-A0E5-DEC703AD15F0}" type="presParOf" srcId="{EA5D8F67-97F6-4E13-9D8A-1DC0CD640EA1}" destId="{4F717F17-1157-4C1C-B3CB-2065108CB109}" srcOrd="10" destOrd="0" presId="urn:microsoft.com/office/officeart/2005/8/layout/gear1"/>
    <dgm:cxn modelId="{A95070A3-B1D8-451C-8E8E-BA4984B592AA}" type="presParOf" srcId="{EA5D8F67-97F6-4E13-9D8A-1DC0CD640EA1}" destId="{AA5EF98D-C8A8-4A75-9311-34C19A2DA5A5}" srcOrd="11" destOrd="0" presId="urn:microsoft.com/office/officeart/2005/8/layout/gear1"/>
    <dgm:cxn modelId="{BAFBDFFA-D26C-4A60-B958-9B6D34E66031}" type="presParOf" srcId="{EA5D8F67-97F6-4E13-9D8A-1DC0CD640EA1}" destId="{0ED5C164-7460-4C91-968F-A5A34E9080D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8D2F33-BAFA-450D-BAE9-73F7FE6918F5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F3233BC-B6CE-4A40-B4D1-D5085EC993CC}">
      <dgm:prSet/>
      <dgm:spPr/>
      <dgm:t>
        <a:bodyPr/>
        <a:lstStyle/>
        <a:p>
          <a:pPr rtl="0"/>
          <a:r>
            <a:rPr lang="en-GB"/>
            <a:t>Competing priorities </a:t>
          </a:r>
        </a:p>
      </dgm:t>
    </dgm:pt>
    <dgm:pt modelId="{C2308A4D-ADD9-49F3-9800-0A1A73689C81}" type="parTrans" cxnId="{1430E739-B72E-41FF-AEF8-48254B68798D}">
      <dgm:prSet/>
      <dgm:spPr/>
      <dgm:t>
        <a:bodyPr/>
        <a:lstStyle/>
        <a:p>
          <a:endParaRPr lang="en-US"/>
        </a:p>
      </dgm:t>
    </dgm:pt>
    <dgm:pt modelId="{D2E21178-370A-49AF-9353-0BACAA035BD5}" type="sibTrans" cxnId="{1430E739-B72E-41FF-AEF8-48254B68798D}">
      <dgm:prSet/>
      <dgm:spPr/>
      <dgm:t>
        <a:bodyPr/>
        <a:lstStyle/>
        <a:p>
          <a:endParaRPr lang="en-US"/>
        </a:p>
      </dgm:t>
    </dgm:pt>
    <dgm:pt modelId="{D8A59763-032C-4847-B722-D2972044865C}">
      <dgm:prSet/>
      <dgm:spPr/>
      <dgm:t>
        <a:bodyPr/>
        <a:lstStyle/>
        <a:p>
          <a:pPr rtl="0"/>
          <a:r>
            <a:rPr lang="en-GB" dirty="0"/>
            <a:t>Prison vetting</a:t>
          </a:r>
        </a:p>
      </dgm:t>
    </dgm:pt>
    <dgm:pt modelId="{4B8549B9-10D3-42A7-9924-D92946EC59EE}" type="parTrans" cxnId="{BAE6F623-CC9F-4EB2-A4A0-11BBD8F00C50}">
      <dgm:prSet/>
      <dgm:spPr/>
      <dgm:t>
        <a:bodyPr/>
        <a:lstStyle/>
        <a:p>
          <a:endParaRPr lang="en-US"/>
        </a:p>
      </dgm:t>
    </dgm:pt>
    <dgm:pt modelId="{C59C64CA-26EA-4664-BF9B-3145D5FC6A7B}" type="sibTrans" cxnId="{BAE6F623-CC9F-4EB2-A4A0-11BBD8F00C50}">
      <dgm:prSet/>
      <dgm:spPr/>
      <dgm:t>
        <a:bodyPr/>
        <a:lstStyle/>
        <a:p>
          <a:endParaRPr lang="en-US"/>
        </a:p>
      </dgm:t>
    </dgm:pt>
    <dgm:pt modelId="{0987517D-50AA-42F5-B7BA-AE9056B55531}">
      <dgm:prSet/>
      <dgm:spPr/>
      <dgm:t>
        <a:bodyPr/>
        <a:lstStyle/>
        <a:p>
          <a:pPr rtl="0"/>
          <a:r>
            <a:rPr lang="en-GB" dirty="0"/>
            <a:t>Testing options (DBST, POCT, venous bloods) </a:t>
          </a:r>
        </a:p>
      </dgm:t>
    </dgm:pt>
    <dgm:pt modelId="{50DE4F94-ADDB-4B9A-A5B4-C95A6394577A}" type="parTrans" cxnId="{7A51E39B-9742-436A-BF98-852C4138E216}">
      <dgm:prSet/>
      <dgm:spPr/>
      <dgm:t>
        <a:bodyPr/>
        <a:lstStyle/>
        <a:p>
          <a:endParaRPr lang="en-US"/>
        </a:p>
      </dgm:t>
    </dgm:pt>
    <dgm:pt modelId="{49FDA68B-0C4E-474A-9746-F0078EEA5CCF}" type="sibTrans" cxnId="{7A51E39B-9742-436A-BF98-852C4138E216}">
      <dgm:prSet/>
      <dgm:spPr/>
      <dgm:t>
        <a:bodyPr/>
        <a:lstStyle/>
        <a:p>
          <a:endParaRPr lang="en-US"/>
        </a:p>
      </dgm:t>
    </dgm:pt>
    <dgm:pt modelId="{B2D94753-6251-4307-9C70-90C99EA4E265}">
      <dgm:prSet/>
      <dgm:spPr/>
      <dgm:t>
        <a:bodyPr/>
        <a:lstStyle/>
        <a:p>
          <a:pPr rtl="0"/>
          <a:r>
            <a:rPr lang="en-GB" dirty="0"/>
            <a:t>Staff shortages</a:t>
          </a:r>
        </a:p>
      </dgm:t>
    </dgm:pt>
    <dgm:pt modelId="{7F62F6B6-E03B-4533-AABF-2CB5D3F541CD}" type="parTrans" cxnId="{3D4BEA79-E358-4B81-BCB3-1224CA392FCB}">
      <dgm:prSet/>
      <dgm:spPr/>
      <dgm:t>
        <a:bodyPr/>
        <a:lstStyle/>
        <a:p>
          <a:endParaRPr lang="en-US"/>
        </a:p>
      </dgm:t>
    </dgm:pt>
    <dgm:pt modelId="{C1B21600-8CA1-4EE2-81C1-A36D9C3BE964}" type="sibTrans" cxnId="{3D4BEA79-E358-4B81-BCB3-1224CA392FCB}">
      <dgm:prSet/>
      <dgm:spPr/>
      <dgm:t>
        <a:bodyPr/>
        <a:lstStyle/>
        <a:p>
          <a:endParaRPr lang="en-US"/>
        </a:p>
      </dgm:t>
    </dgm:pt>
    <dgm:pt modelId="{2A668065-0A4B-4A7A-8B8F-92A3FD67203E}">
      <dgm:prSet/>
      <dgm:spPr/>
      <dgm:t>
        <a:bodyPr/>
        <a:lstStyle/>
        <a:p>
          <a:pPr rtl="0"/>
          <a:r>
            <a:rPr lang="en-GB" dirty="0"/>
            <a:t>Prison regime</a:t>
          </a:r>
        </a:p>
      </dgm:t>
    </dgm:pt>
    <dgm:pt modelId="{A7AEF283-EF81-493F-97B0-79C1CA7C6A27}" type="parTrans" cxnId="{F36AA776-B898-45A5-8A8B-ADA7D0E3B207}">
      <dgm:prSet/>
      <dgm:spPr/>
      <dgm:t>
        <a:bodyPr/>
        <a:lstStyle/>
        <a:p>
          <a:endParaRPr lang="en-US"/>
        </a:p>
      </dgm:t>
    </dgm:pt>
    <dgm:pt modelId="{3DD112EC-A72D-490C-8EAF-06CBAA1C5417}" type="sibTrans" cxnId="{F36AA776-B898-45A5-8A8B-ADA7D0E3B207}">
      <dgm:prSet/>
      <dgm:spPr/>
      <dgm:t>
        <a:bodyPr/>
        <a:lstStyle/>
        <a:p>
          <a:endParaRPr lang="en-US"/>
        </a:p>
      </dgm:t>
    </dgm:pt>
    <dgm:pt modelId="{E289C71D-CF2E-4129-8E52-E5772A88E1D9}">
      <dgm:prSet/>
      <dgm:spPr/>
      <dgm:t>
        <a:bodyPr/>
        <a:lstStyle/>
        <a:p>
          <a:pPr rtl="0"/>
          <a:r>
            <a:rPr lang="en-GB" dirty="0"/>
            <a:t>Stigma </a:t>
          </a:r>
        </a:p>
      </dgm:t>
    </dgm:pt>
    <dgm:pt modelId="{C6C61870-4A3C-41FA-BED1-19F2F4B3D016}" type="parTrans" cxnId="{AF05F810-BF17-46F0-930F-5FC6F2F670CE}">
      <dgm:prSet/>
      <dgm:spPr/>
      <dgm:t>
        <a:bodyPr/>
        <a:lstStyle/>
        <a:p>
          <a:endParaRPr lang="en-US"/>
        </a:p>
      </dgm:t>
    </dgm:pt>
    <dgm:pt modelId="{23FAD744-F030-43FD-A9E5-41173145FC1D}" type="sibTrans" cxnId="{AF05F810-BF17-46F0-930F-5FC6F2F670CE}">
      <dgm:prSet/>
      <dgm:spPr/>
      <dgm:t>
        <a:bodyPr/>
        <a:lstStyle/>
        <a:p>
          <a:endParaRPr lang="en-US"/>
        </a:p>
      </dgm:t>
    </dgm:pt>
    <dgm:pt modelId="{74AF4DD0-C0DC-4894-85CF-B033ECB9A8AF}">
      <dgm:prSet/>
      <dgm:spPr/>
      <dgm:t>
        <a:bodyPr/>
        <a:lstStyle/>
        <a:p>
          <a:pPr rtl="0"/>
          <a:r>
            <a:rPr lang="en-GB" dirty="0"/>
            <a:t>Staff buy-in</a:t>
          </a:r>
        </a:p>
      </dgm:t>
    </dgm:pt>
    <dgm:pt modelId="{A03CDB5D-9B62-4AE3-8805-71E7921C3E8F}" type="parTrans" cxnId="{62D0DAFF-1464-4DB1-B5AE-A9FE930AE148}">
      <dgm:prSet/>
      <dgm:spPr/>
      <dgm:t>
        <a:bodyPr/>
        <a:lstStyle/>
        <a:p>
          <a:endParaRPr lang="en-US"/>
        </a:p>
      </dgm:t>
    </dgm:pt>
    <dgm:pt modelId="{7F5DC34F-36C7-4865-8D94-698538478E81}" type="sibTrans" cxnId="{62D0DAFF-1464-4DB1-B5AE-A9FE930AE148}">
      <dgm:prSet/>
      <dgm:spPr/>
      <dgm:t>
        <a:bodyPr/>
        <a:lstStyle/>
        <a:p>
          <a:endParaRPr lang="en-US"/>
        </a:p>
      </dgm:t>
    </dgm:pt>
    <dgm:pt modelId="{4C16ED4B-0DCE-4790-BFFF-D0790C7135A5}" type="pres">
      <dgm:prSet presAssocID="{768D2F33-BAFA-450D-BAE9-73F7FE6918F5}" presName="diagram" presStyleCnt="0">
        <dgm:presLayoutVars>
          <dgm:dir/>
          <dgm:resizeHandles val="exact"/>
        </dgm:presLayoutVars>
      </dgm:prSet>
      <dgm:spPr/>
    </dgm:pt>
    <dgm:pt modelId="{1C2B7007-A1F8-4BC7-9C6E-D48565636A79}" type="pres">
      <dgm:prSet presAssocID="{2F3233BC-B6CE-4A40-B4D1-D5085EC993CC}" presName="node" presStyleLbl="node1" presStyleIdx="0" presStyleCnt="7">
        <dgm:presLayoutVars>
          <dgm:bulletEnabled val="1"/>
        </dgm:presLayoutVars>
      </dgm:prSet>
      <dgm:spPr/>
    </dgm:pt>
    <dgm:pt modelId="{8A1FE043-1245-41C8-A680-177492A58158}" type="pres">
      <dgm:prSet presAssocID="{D2E21178-370A-49AF-9353-0BACAA035BD5}" presName="sibTrans" presStyleCnt="0"/>
      <dgm:spPr/>
    </dgm:pt>
    <dgm:pt modelId="{E2930441-6D12-4773-8E2A-2B2B1B87C124}" type="pres">
      <dgm:prSet presAssocID="{D8A59763-032C-4847-B722-D2972044865C}" presName="node" presStyleLbl="node1" presStyleIdx="1" presStyleCnt="7" custLinFactNeighborX="365" custLinFactNeighborY="-609">
        <dgm:presLayoutVars>
          <dgm:bulletEnabled val="1"/>
        </dgm:presLayoutVars>
      </dgm:prSet>
      <dgm:spPr/>
    </dgm:pt>
    <dgm:pt modelId="{646776D0-F4B8-476D-BF51-37AC82771D0A}" type="pres">
      <dgm:prSet presAssocID="{C59C64CA-26EA-4664-BF9B-3145D5FC6A7B}" presName="sibTrans" presStyleCnt="0"/>
      <dgm:spPr/>
    </dgm:pt>
    <dgm:pt modelId="{92D62037-ECD3-4672-8560-83B52C9BCFB4}" type="pres">
      <dgm:prSet presAssocID="{0987517D-50AA-42F5-B7BA-AE9056B55531}" presName="node" presStyleLbl="node1" presStyleIdx="2" presStyleCnt="7">
        <dgm:presLayoutVars>
          <dgm:bulletEnabled val="1"/>
        </dgm:presLayoutVars>
      </dgm:prSet>
      <dgm:spPr/>
    </dgm:pt>
    <dgm:pt modelId="{37EAE92B-19E6-4703-A9D4-BE6A82748DA0}" type="pres">
      <dgm:prSet presAssocID="{49FDA68B-0C4E-474A-9746-F0078EEA5CCF}" presName="sibTrans" presStyleCnt="0"/>
      <dgm:spPr/>
    </dgm:pt>
    <dgm:pt modelId="{C63592E5-A69E-4003-B5A9-0B5694EE7010}" type="pres">
      <dgm:prSet presAssocID="{B2D94753-6251-4307-9C70-90C99EA4E265}" presName="node" presStyleLbl="node1" presStyleIdx="3" presStyleCnt="7">
        <dgm:presLayoutVars>
          <dgm:bulletEnabled val="1"/>
        </dgm:presLayoutVars>
      </dgm:prSet>
      <dgm:spPr/>
    </dgm:pt>
    <dgm:pt modelId="{0DF890D5-D63A-4DE0-B222-A236A591AF97}" type="pres">
      <dgm:prSet presAssocID="{C1B21600-8CA1-4EE2-81C1-A36D9C3BE964}" presName="sibTrans" presStyleCnt="0"/>
      <dgm:spPr/>
    </dgm:pt>
    <dgm:pt modelId="{4B05C4B0-C88E-4924-9A17-443F7D2C1F8D}" type="pres">
      <dgm:prSet presAssocID="{2A668065-0A4B-4A7A-8B8F-92A3FD67203E}" presName="node" presStyleLbl="node1" presStyleIdx="4" presStyleCnt="7">
        <dgm:presLayoutVars>
          <dgm:bulletEnabled val="1"/>
        </dgm:presLayoutVars>
      </dgm:prSet>
      <dgm:spPr/>
    </dgm:pt>
    <dgm:pt modelId="{985D2A96-2494-4F3C-8C06-42697622A6A9}" type="pres">
      <dgm:prSet presAssocID="{3DD112EC-A72D-490C-8EAF-06CBAA1C5417}" presName="sibTrans" presStyleCnt="0"/>
      <dgm:spPr/>
    </dgm:pt>
    <dgm:pt modelId="{85DD8221-24DB-4B73-A894-D244FFF45F0F}" type="pres">
      <dgm:prSet presAssocID="{E289C71D-CF2E-4129-8E52-E5772A88E1D9}" presName="node" presStyleLbl="node1" presStyleIdx="5" presStyleCnt="7">
        <dgm:presLayoutVars>
          <dgm:bulletEnabled val="1"/>
        </dgm:presLayoutVars>
      </dgm:prSet>
      <dgm:spPr/>
    </dgm:pt>
    <dgm:pt modelId="{E9A64F9C-BF1D-4E52-91E1-9B96751AE48A}" type="pres">
      <dgm:prSet presAssocID="{23FAD744-F030-43FD-A9E5-41173145FC1D}" presName="sibTrans" presStyleCnt="0"/>
      <dgm:spPr/>
    </dgm:pt>
    <dgm:pt modelId="{A9A43F2B-B668-40F1-BA06-194E50C6E294}" type="pres">
      <dgm:prSet presAssocID="{74AF4DD0-C0DC-4894-85CF-B033ECB9A8AF}" presName="node" presStyleLbl="node1" presStyleIdx="6" presStyleCnt="7">
        <dgm:presLayoutVars>
          <dgm:bulletEnabled val="1"/>
        </dgm:presLayoutVars>
      </dgm:prSet>
      <dgm:spPr/>
    </dgm:pt>
  </dgm:ptLst>
  <dgm:cxnLst>
    <dgm:cxn modelId="{AF05F810-BF17-46F0-930F-5FC6F2F670CE}" srcId="{768D2F33-BAFA-450D-BAE9-73F7FE6918F5}" destId="{E289C71D-CF2E-4129-8E52-E5772A88E1D9}" srcOrd="5" destOrd="0" parTransId="{C6C61870-4A3C-41FA-BED1-19F2F4B3D016}" sibTransId="{23FAD744-F030-43FD-A9E5-41173145FC1D}"/>
    <dgm:cxn modelId="{BAE6F623-CC9F-4EB2-A4A0-11BBD8F00C50}" srcId="{768D2F33-BAFA-450D-BAE9-73F7FE6918F5}" destId="{D8A59763-032C-4847-B722-D2972044865C}" srcOrd="1" destOrd="0" parTransId="{4B8549B9-10D3-42A7-9924-D92946EC59EE}" sibTransId="{C59C64CA-26EA-4664-BF9B-3145D5FC6A7B}"/>
    <dgm:cxn modelId="{1430E739-B72E-41FF-AEF8-48254B68798D}" srcId="{768D2F33-BAFA-450D-BAE9-73F7FE6918F5}" destId="{2F3233BC-B6CE-4A40-B4D1-D5085EC993CC}" srcOrd="0" destOrd="0" parTransId="{C2308A4D-ADD9-49F3-9800-0A1A73689C81}" sibTransId="{D2E21178-370A-49AF-9353-0BACAA035BD5}"/>
    <dgm:cxn modelId="{E6D58B40-4E73-4FB6-9538-766BCA6DB24D}" type="presOf" srcId="{74AF4DD0-C0DC-4894-85CF-B033ECB9A8AF}" destId="{A9A43F2B-B668-40F1-BA06-194E50C6E294}" srcOrd="0" destOrd="0" presId="urn:microsoft.com/office/officeart/2005/8/layout/default"/>
    <dgm:cxn modelId="{ADCB8C6F-0C8C-41FE-A649-E1B254D61FEB}" type="presOf" srcId="{768D2F33-BAFA-450D-BAE9-73F7FE6918F5}" destId="{4C16ED4B-0DCE-4790-BFFF-D0790C7135A5}" srcOrd="0" destOrd="0" presId="urn:microsoft.com/office/officeart/2005/8/layout/default"/>
    <dgm:cxn modelId="{F36AA776-B898-45A5-8A8B-ADA7D0E3B207}" srcId="{768D2F33-BAFA-450D-BAE9-73F7FE6918F5}" destId="{2A668065-0A4B-4A7A-8B8F-92A3FD67203E}" srcOrd="4" destOrd="0" parTransId="{A7AEF283-EF81-493F-97B0-79C1CA7C6A27}" sibTransId="{3DD112EC-A72D-490C-8EAF-06CBAA1C5417}"/>
    <dgm:cxn modelId="{3D4BEA79-E358-4B81-BCB3-1224CA392FCB}" srcId="{768D2F33-BAFA-450D-BAE9-73F7FE6918F5}" destId="{B2D94753-6251-4307-9C70-90C99EA4E265}" srcOrd="3" destOrd="0" parTransId="{7F62F6B6-E03B-4533-AABF-2CB5D3F541CD}" sibTransId="{C1B21600-8CA1-4EE2-81C1-A36D9C3BE964}"/>
    <dgm:cxn modelId="{5FCC837B-A9C4-4CE1-BB81-9D89C3B537A7}" type="presOf" srcId="{E289C71D-CF2E-4129-8E52-E5772A88E1D9}" destId="{85DD8221-24DB-4B73-A894-D244FFF45F0F}" srcOrd="0" destOrd="0" presId="urn:microsoft.com/office/officeart/2005/8/layout/default"/>
    <dgm:cxn modelId="{CA5B688A-FF82-4154-AD8E-BD505F9935AA}" type="presOf" srcId="{0987517D-50AA-42F5-B7BA-AE9056B55531}" destId="{92D62037-ECD3-4672-8560-83B52C9BCFB4}" srcOrd="0" destOrd="0" presId="urn:microsoft.com/office/officeart/2005/8/layout/default"/>
    <dgm:cxn modelId="{3D4FE694-B4FA-40AD-B45A-D67D485B3766}" type="presOf" srcId="{2A668065-0A4B-4A7A-8B8F-92A3FD67203E}" destId="{4B05C4B0-C88E-4924-9A17-443F7D2C1F8D}" srcOrd="0" destOrd="0" presId="urn:microsoft.com/office/officeart/2005/8/layout/default"/>
    <dgm:cxn modelId="{7A51E39B-9742-436A-BF98-852C4138E216}" srcId="{768D2F33-BAFA-450D-BAE9-73F7FE6918F5}" destId="{0987517D-50AA-42F5-B7BA-AE9056B55531}" srcOrd="2" destOrd="0" parTransId="{50DE4F94-ADDB-4B9A-A5B4-C95A6394577A}" sibTransId="{49FDA68B-0C4E-474A-9746-F0078EEA5CCF}"/>
    <dgm:cxn modelId="{02DAFCA1-5958-4772-954F-833764E1EC93}" type="presOf" srcId="{B2D94753-6251-4307-9C70-90C99EA4E265}" destId="{C63592E5-A69E-4003-B5A9-0B5694EE7010}" srcOrd="0" destOrd="0" presId="urn:microsoft.com/office/officeart/2005/8/layout/default"/>
    <dgm:cxn modelId="{2ED2E0AB-6BC8-4F72-A5CB-2ED3E5771996}" type="presOf" srcId="{2F3233BC-B6CE-4A40-B4D1-D5085EC993CC}" destId="{1C2B7007-A1F8-4BC7-9C6E-D48565636A79}" srcOrd="0" destOrd="0" presId="urn:microsoft.com/office/officeart/2005/8/layout/default"/>
    <dgm:cxn modelId="{589F9AE8-7798-42E4-AE10-1CEBB07DF80E}" type="presOf" srcId="{D8A59763-032C-4847-B722-D2972044865C}" destId="{E2930441-6D12-4773-8E2A-2B2B1B87C124}" srcOrd="0" destOrd="0" presId="urn:microsoft.com/office/officeart/2005/8/layout/default"/>
    <dgm:cxn modelId="{62D0DAFF-1464-4DB1-B5AE-A9FE930AE148}" srcId="{768D2F33-BAFA-450D-BAE9-73F7FE6918F5}" destId="{74AF4DD0-C0DC-4894-85CF-B033ECB9A8AF}" srcOrd="6" destOrd="0" parTransId="{A03CDB5D-9B62-4AE3-8805-71E7921C3E8F}" sibTransId="{7F5DC34F-36C7-4865-8D94-698538478E81}"/>
    <dgm:cxn modelId="{D4CA2C0F-F435-4E30-A6FB-7BAE8E4CDE4A}" type="presParOf" srcId="{4C16ED4B-0DCE-4790-BFFF-D0790C7135A5}" destId="{1C2B7007-A1F8-4BC7-9C6E-D48565636A79}" srcOrd="0" destOrd="0" presId="urn:microsoft.com/office/officeart/2005/8/layout/default"/>
    <dgm:cxn modelId="{B464C244-6B21-4CD8-926F-87B652600649}" type="presParOf" srcId="{4C16ED4B-0DCE-4790-BFFF-D0790C7135A5}" destId="{8A1FE043-1245-41C8-A680-177492A58158}" srcOrd="1" destOrd="0" presId="urn:microsoft.com/office/officeart/2005/8/layout/default"/>
    <dgm:cxn modelId="{3FEB6CBE-458D-4F39-B41D-487BFA047E52}" type="presParOf" srcId="{4C16ED4B-0DCE-4790-BFFF-D0790C7135A5}" destId="{E2930441-6D12-4773-8E2A-2B2B1B87C124}" srcOrd="2" destOrd="0" presId="urn:microsoft.com/office/officeart/2005/8/layout/default"/>
    <dgm:cxn modelId="{A6CF1303-7FBB-446E-887C-1571B5C82931}" type="presParOf" srcId="{4C16ED4B-0DCE-4790-BFFF-D0790C7135A5}" destId="{646776D0-F4B8-476D-BF51-37AC82771D0A}" srcOrd="3" destOrd="0" presId="urn:microsoft.com/office/officeart/2005/8/layout/default"/>
    <dgm:cxn modelId="{8357DA51-FC87-4038-A473-A14D290EADBB}" type="presParOf" srcId="{4C16ED4B-0DCE-4790-BFFF-D0790C7135A5}" destId="{92D62037-ECD3-4672-8560-83B52C9BCFB4}" srcOrd="4" destOrd="0" presId="urn:microsoft.com/office/officeart/2005/8/layout/default"/>
    <dgm:cxn modelId="{61C87840-AC34-4234-B34D-82A9DD45882E}" type="presParOf" srcId="{4C16ED4B-0DCE-4790-BFFF-D0790C7135A5}" destId="{37EAE92B-19E6-4703-A9D4-BE6A82748DA0}" srcOrd="5" destOrd="0" presId="urn:microsoft.com/office/officeart/2005/8/layout/default"/>
    <dgm:cxn modelId="{807E67BC-3707-4DCD-9FFA-1FD8219E5251}" type="presParOf" srcId="{4C16ED4B-0DCE-4790-BFFF-D0790C7135A5}" destId="{C63592E5-A69E-4003-B5A9-0B5694EE7010}" srcOrd="6" destOrd="0" presId="urn:microsoft.com/office/officeart/2005/8/layout/default"/>
    <dgm:cxn modelId="{F992D7F9-F4DC-45DA-AC48-2FAB14769A5C}" type="presParOf" srcId="{4C16ED4B-0DCE-4790-BFFF-D0790C7135A5}" destId="{0DF890D5-D63A-4DE0-B222-A236A591AF97}" srcOrd="7" destOrd="0" presId="urn:microsoft.com/office/officeart/2005/8/layout/default"/>
    <dgm:cxn modelId="{B34D02CC-AB35-43A4-BAC2-0157017585D4}" type="presParOf" srcId="{4C16ED4B-0DCE-4790-BFFF-D0790C7135A5}" destId="{4B05C4B0-C88E-4924-9A17-443F7D2C1F8D}" srcOrd="8" destOrd="0" presId="urn:microsoft.com/office/officeart/2005/8/layout/default"/>
    <dgm:cxn modelId="{E510FDD1-6D17-4C91-93F2-041B28729256}" type="presParOf" srcId="{4C16ED4B-0DCE-4790-BFFF-D0790C7135A5}" destId="{985D2A96-2494-4F3C-8C06-42697622A6A9}" srcOrd="9" destOrd="0" presId="urn:microsoft.com/office/officeart/2005/8/layout/default"/>
    <dgm:cxn modelId="{597762DB-000D-4F8A-BDAE-582BFF493B00}" type="presParOf" srcId="{4C16ED4B-0DCE-4790-BFFF-D0790C7135A5}" destId="{85DD8221-24DB-4B73-A894-D244FFF45F0F}" srcOrd="10" destOrd="0" presId="urn:microsoft.com/office/officeart/2005/8/layout/default"/>
    <dgm:cxn modelId="{48424D28-6FAE-46C2-88FE-F1FCBE290C5A}" type="presParOf" srcId="{4C16ED4B-0DCE-4790-BFFF-D0790C7135A5}" destId="{E9A64F9C-BF1D-4E52-91E1-9B96751AE48A}" srcOrd="11" destOrd="0" presId="urn:microsoft.com/office/officeart/2005/8/layout/default"/>
    <dgm:cxn modelId="{FCE8D0A7-4305-46CA-BD6D-3778B0AD252E}" type="presParOf" srcId="{4C16ED4B-0DCE-4790-BFFF-D0790C7135A5}" destId="{A9A43F2B-B668-40F1-BA06-194E50C6E294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CD10E0-1893-441C-8129-BCAB79918D52}">
      <dsp:nvSpPr>
        <dsp:cNvPr id="0" name=""/>
        <dsp:cNvSpPr/>
      </dsp:nvSpPr>
      <dsp:spPr>
        <a:xfrm>
          <a:off x="4992124" y="1662811"/>
          <a:ext cx="2032324" cy="2032324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Peers at every table – from strategic to operational delivery</a:t>
          </a:r>
        </a:p>
      </dsp:txBody>
      <dsp:txXfrm>
        <a:off x="5400712" y="2138873"/>
        <a:ext cx="1215148" cy="1044657"/>
      </dsp:txXfrm>
    </dsp:sp>
    <dsp:sp modelId="{FFFB157A-1962-4F1C-BB00-6B1028FCB4F9}">
      <dsp:nvSpPr>
        <dsp:cNvPr id="0" name=""/>
        <dsp:cNvSpPr/>
      </dsp:nvSpPr>
      <dsp:spPr>
        <a:xfrm>
          <a:off x="3789357" y="1155986"/>
          <a:ext cx="1478054" cy="1478054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Trained staff</a:t>
          </a:r>
        </a:p>
      </dsp:txBody>
      <dsp:txXfrm>
        <a:off x="4161462" y="1530340"/>
        <a:ext cx="733844" cy="729346"/>
      </dsp:txXfrm>
    </dsp:sp>
    <dsp:sp modelId="{9D5FCF91-1665-4145-B8D7-22869608F5FD}">
      <dsp:nvSpPr>
        <dsp:cNvPr id="0" name=""/>
        <dsp:cNvSpPr/>
      </dsp:nvSpPr>
      <dsp:spPr>
        <a:xfrm rot="20700000">
          <a:off x="4637541" y="162736"/>
          <a:ext cx="1448191" cy="1448191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Peers having access and holding Keys</a:t>
          </a:r>
        </a:p>
      </dsp:txBody>
      <dsp:txXfrm rot="-20700000">
        <a:off x="4955172" y="480367"/>
        <a:ext cx="812929" cy="812929"/>
      </dsp:txXfrm>
    </dsp:sp>
    <dsp:sp modelId="{4F717F17-1157-4C1C-B3CB-2065108CB109}">
      <dsp:nvSpPr>
        <dsp:cNvPr id="0" name=""/>
        <dsp:cNvSpPr/>
      </dsp:nvSpPr>
      <dsp:spPr>
        <a:xfrm>
          <a:off x="4830450" y="1359196"/>
          <a:ext cx="2601375" cy="2601375"/>
        </a:xfrm>
        <a:prstGeom prst="circularArrow">
          <a:avLst>
            <a:gd name="adj1" fmla="val 4688"/>
            <a:gd name="adj2" fmla="val 299029"/>
            <a:gd name="adj3" fmla="val 2503095"/>
            <a:gd name="adj4" fmla="val 15889726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EF98D-C8A8-4A75-9311-34C19A2DA5A5}">
      <dsp:nvSpPr>
        <dsp:cNvPr id="0" name=""/>
        <dsp:cNvSpPr/>
      </dsp:nvSpPr>
      <dsp:spPr>
        <a:xfrm>
          <a:off x="3547920" y="857548"/>
          <a:ext cx="1890062" cy="189006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D5C164-7460-4C91-968F-A5A34E9080DB}">
      <dsp:nvSpPr>
        <dsp:cNvPr id="0" name=""/>
        <dsp:cNvSpPr/>
      </dsp:nvSpPr>
      <dsp:spPr>
        <a:xfrm>
          <a:off x="4302560" y="-152329"/>
          <a:ext cx="2037867" cy="203786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2B7007-A1F8-4BC7-9C6E-D48565636A79}">
      <dsp:nvSpPr>
        <dsp:cNvPr id="0" name=""/>
        <dsp:cNvSpPr/>
      </dsp:nvSpPr>
      <dsp:spPr>
        <a:xfrm>
          <a:off x="3033" y="498728"/>
          <a:ext cx="2406440" cy="14438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Competing priorities </a:t>
          </a:r>
        </a:p>
      </dsp:txBody>
      <dsp:txXfrm>
        <a:off x="3033" y="498728"/>
        <a:ext cx="2406440" cy="1443864"/>
      </dsp:txXfrm>
    </dsp:sp>
    <dsp:sp modelId="{E2930441-6D12-4773-8E2A-2B2B1B87C124}">
      <dsp:nvSpPr>
        <dsp:cNvPr id="0" name=""/>
        <dsp:cNvSpPr/>
      </dsp:nvSpPr>
      <dsp:spPr>
        <a:xfrm>
          <a:off x="2658901" y="489935"/>
          <a:ext cx="2406440" cy="14438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Prison vetting</a:t>
          </a:r>
        </a:p>
      </dsp:txBody>
      <dsp:txXfrm>
        <a:off x="2658901" y="489935"/>
        <a:ext cx="2406440" cy="1443864"/>
      </dsp:txXfrm>
    </dsp:sp>
    <dsp:sp modelId="{92D62037-ECD3-4672-8560-83B52C9BCFB4}">
      <dsp:nvSpPr>
        <dsp:cNvPr id="0" name=""/>
        <dsp:cNvSpPr/>
      </dsp:nvSpPr>
      <dsp:spPr>
        <a:xfrm>
          <a:off x="5297203" y="498728"/>
          <a:ext cx="2406440" cy="14438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Testing options (DBST, POCT, venous bloods) </a:t>
          </a:r>
        </a:p>
      </dsp:txBody>
      <dsp:txXfrm>
        <a:off x="5297203" y="498728"/>
        <a:ext cx="2406440" cy="1443864"/>
      </dsp:txXfrm>
    </dsp:sp>
    <dsp:sp modelId="{C63592E5-A69E-4003-B5A9-0B5694EE7010}">
      <dsp:nvSpPr>
        <dsp:cNvPr id="0" name=""/>
        <dsp:cNvSpPr/>
      </dsp:nvSpPr>
      <dsp:spPr>
        <a:xfrm>
          <a:off x="7944287" y="498728"/>
          <a:ext cx="2406440" cy="14438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Staff shortages</a:t>
          </a:r>
        </a:p>
      </dsp:txBody>
      <dsp:txXfrm>
        <a:off x="7944287" y="498728"/>
        <a:ext cx="2406440" cy="1443864"/>
      </dsp:txXfrm>
    </dsp:sp>
    <dsp:sp modelId="{4B05C4B0-C88E-4924-9A17-443F7D2C1F8D}">
      <dsp:nvSpPr>
        <dsp:cNvPr id="0" name=""/>
        <dsp:cNvSpPr/>
      </dsp:nvSpPr>
      <dsp:spPr>
        <a:xfrm>
          <a:off x="1326575" y="2183237"/>
          <a:ext cx="2406440" cy="14438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Prison regime</a:t>
          </a:r>
        </a:p>
      </dsp:txBody>
      <dsp:txXfrm>
        <a:off x="1326575" y="2183237"/>
        <a:ext cx="2406440" cy="1443864"/>
      </dsp:txXfrm>
    </dsp:sp>
    <dsp:sp modelId="{85DD8221-24DB-4B73-A894-D244FFF45F0F}">
      <dsp:nvSpPr>
        <dsp:cNvPr id="0" name=""/>
        <dsp:cNvSpPr/>
      </dsp:nvSpPr>
      <dsp:spPr>
        <a:xfrm>
          <a:off x="3973660" y="2183237"/>
          <a:ext cx="2406440" cy="14438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Stigma </a:t>
          </a:r>
        </a:p>
      </dsp:txBody>
      <dsp:txXfrm>
        <a:off x="3973660" y="2183237"/>
        <a:ext cx="2406440" cy="1443864"/>
      </dsp:txXfrm>
    </dsp:sp>
    <dsp:sp modelId="{A9A43F2B-B668-40F1-BA06-194E50C6E294}">
      <dsp:nvSpPr>
        <dsp:cNvPr id="0" name=""/>
        <dsp:cNvSpPr/>
      </dsp:nvSpPr>
      <dsp:spPr>
        <a:xfrm>
          <a:off x="6620745" y="2183237"/>
          <a:ext cx="2406440" cy="14438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Staff buy-in</a:t>
          </a:r>
        </a:p>
      </dsp:txBody>
      <dsp:txXfrm>
        <a:off x="6620745" y="2183237"/>
        <a:ext cx="2406440" cy="1443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1BFCA-0F3A-4722-AFA3-538B4097AACB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2C2E-6813-44C1-8F01-6CF319D00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840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1BFCA-0F3A-4722-AFA3-538B4097AACB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2C2E-6813-44C1-8F01-6CF319D00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780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1BFCA-0F3A-4722-AFA3-538B4097AACB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2C2E-6813-44C1-8F01-6CF319D00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388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1BFCA-0F3A-4722-AFA3-538B4097AACB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2C2E-6813-44C1-8F01-6CF319D00C42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5136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1BFCA-0F3A-4722-AFA3-538B4097AACB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2C2E-6813-44C1-8F01-6CF319D00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449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1BFCA-0F3A-4722-AFA3-538B4097AACB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2C2E-6813-44C1-8F01-6CF319D00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091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1BFCA-0F3A-4722-AFA3-538B4097AACB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2C2E-6813-44C1-8F01-6CF319D00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208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1BFCA-0F3A-4722-AFA3-538B4097AACB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2C2E-6813-44C1-8F01-6CF319D00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764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1BFCA-0F3A-4722-AFA3-538B4097AACB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2C2E-6813-44C1-8F01-6CF319D00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1BFCA-0F3A-4722-AFA3-538B4097AACB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2C2E-6813-44C1-8F01-6CF319D00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57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1BFCA-0F3A-4722-AFA3-538B4097AACB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2C2E-6813-44C1-8F01-6CF319D00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21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1BFCA-0F3A-4722-AFA3-538B4097AACB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2C2E-6813-44C1-8F01-6CF319D00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812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1BFCA-0F3A-4722-AFA3-538B4097AACB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2C2E-6813-44C1-8F01-6CF319D00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751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1BFCA-0F3A-4722-AFA3-538B4097AACB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2C2E-6813-44C1-8F01-6CF319D00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215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1BFCA-0F3A-4722-AFA3-538B4097AACB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2C2E-6813-44C1-8F01-6CF319D00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488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1BFCA-0F3A-4722-AFA3-538B4097AACB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2C2E-6813-44C1-8F01-6CF319D00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992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1BFCA-0F3A-4722-AFA3-538B4097AACB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2C2E-6813-44C1-8F01-6CF319D00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128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1BFCA-0F3A-4722-AFA3-538B4097AACB}" type="datetimeFigureOut">
              <a:rPr lang="en-GB" smtClean="0"/>
              <a:t>28/11/2023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32C2E-6813-44C1-8F01-6CF319D00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4025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4.svg"/><Relationship Id="rId12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svg"/><Relationship Id="rId5" Type="http://schemas.openxmlformats.org/officeDocument/2006/relationships/image" Target="../media/image12.sv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microsoft.com/office/2007/relationships/hdphoto" Target="../media/hdphoto3.wdp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2.png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9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7CD50-310B-53ED-85BB-8EEDC92B6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149" y="2396358"/>
            <a:ext cx="9001462" cy="1565549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cap="none" dirty="0">
                <a:latin typeface="Verdana" panose="020B0604030504040204" pitchFamily="34" charset="0"/>
                <a:ea typeface="Verdana" panose="020B0604030504040204" pitchFamily="34" charset="0"/>
              </a:rPr>
              <a:t>Community-led models for improving care in prison: successes and challenges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12FC36-8BE2-56A0-D457-0128F0BE6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149" y="4510454"/>
            <a:ext cx="9001462" cy="1638886"/>
          </a:xfrm>
        </p:spPr>
        <p:txBody>
          <a:bodyPr>
            <a:normAutofit/>
          </a:bodyPr>
          <a:lstStyle/>
          <a:p>
            <a:pPr algn="l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Julia Sheehan </a:t>
            </a:r>
          </a:p>
          <a:p>
            <a:pPr algn="l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National Womens Criminal Justice Manager </a:t>
            </a:r>
          </a:p>
          <a:p>
            <a:pPr algn="l"/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The Hepatitis C Trust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92DE174-1047-21CB-9547-8BF0E2410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6832" t="7744" r="-9710" b="-5331"/>
          <a:stretch/>
        </p:blipFill>
        <p:spPr>
          <a:xfrm>
            <a:off x="6972300" y="0"/>
            <a:ext cx="5653659" cy="126418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BAA4B4A-5913-B69D-2238-05C75BA0F6FA}"/>
              </a:ext>
            </a:extLst>
          </p:cNvPr>
          <p:cNvCxnSpPr>
            <a:cxnSpLocks/>
          </p:cNvCxnSpPr>
          <p:nvPr/>
        </p:nvCxnSpPr>
        <p:spPr>
          <a:xfrm>
            <a:off x="0" y="4036527"/>
            <a:ext cx="10520855" cy="0"/>
          </a:xfrm>
          <a:prstGeom prst="line">
            <a:avLst/>
          </a:prstGeom>
          <a:ln w="60325" cap="rnd">
            <a:solidFill>
              <a:srgbClr val="F38469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694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773021C-D1D8-A6F2-540E-75CF5DDF0892}"/>
              </a:ext>
            </a:extLst>
          </p:cNvPr>
          <p:cNvSpPr/>
          <p:nvPr/>
        </p:nvSpPr>
        <p:spPr>
          <a:xfrm>
            <a:off x="0" y="0"/>
            <a:ext cx="12192000" cy="2144110"/>
          </a:xfrm>
          <a:prstGeom prst="rect">
            <a:avLst/>
          </a:prstGeom>
          <a:solidFill>
            <a:srgbClr val="0F49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600EE1-A1EB-6C72-AFCE-BCDB407AC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Take home messages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913794" y="2528366"/>
            <a:ext cx="10353762" cy="3695136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GB" dirty="0">
                <a:solidFill>
                  <a:schemeClr val="bg1">
                    <a:lumMod val="10000"/>
                  </a:schemeClr>
                </a:solidFill>
              </a:rPr>
              <a:t>Prison healthcare services that are funded by the Department of Health and buy-in from Justice Services; importantly the prison Governor</a:t>
            </a:r>
          </a:p>
          <a:p>
            <a:pPr marL="457200" indent="-457200">
              <a:buAutoNum type="arabicPeriod"/>
            </a:pPr>
            <a:r>
              <a:rPr lang="en-GB" dirty="0">
                <a:solidFill>
                  <a:schemeClr val="bg1">
                    <a:lumMod val="10000"/>
                  </a:schemeClr>
                </a:solidFill>
              </a:rPr>
              <a:t>Continuity of care from prison to community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10000"/>
                  </a:schemeClr>
                </a:solidFill>
              </a:rPr>
              <a:t>Maximise the opportunity to address health needs while in prison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10000"/>
                  </a:schemeClr>
                </a:solidFill>
              </a:rPr>
              <a:t>Now is the time to focus on people serving sentences in the community; probation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10000"/>
                  </a:schemeClr>
                </a:solidFill>
              </a:rPr>
              <a:t>PEERS</a:t>
            </a:r>
          </a:p>
          <a:p>
            <a:pPr marL="457200" indent="-457200">
              <a:buFont typeface="+mj-lt"/>
              <a:buAutoNum type="arabicPeriod"/>
            </a:pPr>
            <a:endParaRPr lang="en-GB" dirty="0">
              <a:solidFill>
                <a:schemeClr val="bg1">
                  <a:lumMod val="1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19443DF-3788-6158-0049-559E1CDD12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6832" t="7744" r="-9710" b="-5331"/>
          <a:stretch/>
        </p:blipFill>
        <p:spPr>
          <a:xfrm>
            <a:off x="6972300" y="0"/>
            <a:ext cx="5653659" cy="126418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F3F0452-2971-B52C-8A67-3D7EC6E96EF3}"/>
              </a:ext>
            </a:extLst>
          </p:cNvPr>
          <p:cNvSpPr txBox="1">
            <a:spLocks/>
          </p:cNvSpPr>
          <p:nvPr/>
        </p:nvSpPr>
        <p:spPr>
          <a:xfrm>
            <a:off x="913794" y="2528366"/>
            <a:ext cx="11046977" cy="3903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>
              <a:solidFill>
                <a:schemeClr val="tx1">
                  <a:lumMod val="2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E36BA4-53DA-BD67-ECB2-C1D0BA74FD4D}"/>
              </a:ext>
            </a:extLst>
          </p:cNvPr>
          <p:cNvCxnSpPr>
            <a:cxnSpLocks/>
          </p:cNvCxnSpPr>
          <p:nvPr/>
        </p:nvCxnSpPr>
        <p:spPr>
          <a:xfrm>
            <a:off x="0" y="1935921"/>
            <a:ext cx="6537434" cy="0"/>
          </a:xfrm>
          <a:prstGeom prst="line">
            <a:avLst/>
          </a:prstGeom>
          <a:ln w="60325" cap="rnd">
            <a:solidFill>
              <a:srgbClr val="F38469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941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00EE1-A1EB-6C72-AFCE-BCDB407AC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64183"/>
            <a:ext cx="10353761" cy="671738"/>
          </a:xfrm>
        </p:spPr>
        <p:txBody>
          <a:bodyPr/>
          <a:lstStyle/>
          <a:p>
            <a:pPr algn="l"/>
            <a:r>
              <a:rPr lang="en-GB" cap="none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Thank you!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19443DF-3788-6158-0049-559E1CDD12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 amt="70000"/>
          </a:blip>
          <a:srcRect l="-6832" t="7744" r="-9710" b="-5331"/>
          <a:stretch/>
        </p:blipFill>
        <p:spPr>
          <a:xfrm>
            <a:off x="6972300" y="0"/>
            <a:ext cx="5653659" cy="126418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F3F0452-2971-B52C-8A67-3D7EC6E96EF3}"/>
              </a:ext>
            </a:extLst>
          </p:cNvPr>
          <p:cNvSpPr txBox="1">
            <a:spLocks/>
          </p:cNvSpPr>
          <p:nvPr/>
        </p:nvSpPr>
        <p:spPr>
          <a:xfrm>
            <a:off x="913795" y="2531837"/>
            <a:ext cx="7651085" cy="1295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E36BA4-53DA-BD67-ECB2-C1D0BA74FD4D}"/>
              </a:ext>
            </a:extLst>
          </p:cNvPr>
          <p:cNvCxnSpPr>
            <a:cxnSpLocks/>
          </p:cNvCxnSpPr>
          <p:nvPr/>
        </p:nvCxnSpPr>
        <p:spPr>
          <a:xfrm>
            <a:off x="0" y="1935921"/>
            <a:ext cx="3668110" cy="0"/>
          </a:xfrm>
          <a:prstGeom prst="line">
            <a:avLst/>
          </a:prstGeom>
          <a:ln w="60325" cap="rnd">
            <a:solidFill>
              <a:srgbClr val="F38469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701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773021C-D1D8-A6F2-540E-75CF5DDF0892}"/>
              </a:ext>
            </a:extLst>
          </p:cNvPr>
          <p:cNvSpPr/>
          <p:nvPr/>
        </p:nvSpPr>
        <p:spPr>
          <a:xfrm>
            <a:off x="0" y="-10510"/>
            <a:ext cx="12192000" cy="2144110"/>
          </a:xfrm>
          <a:prstGeom prst="rect">
            <a:avLst/>
          </a:prstGeom>
          <a:solidFill>
            <a:srgbClr val="0F49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600EE1-A1EB-6C72-AFCE-BCDB407AC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64183"/>
            <a:ext cx="10353761" cy="671738"/>
          </a:xfrm>
        </p:spPr>
        <p:txBody>
          <a:bodyPr/>
          <a:lstStyle/>
          <a:p>
            <a:pPr algn="l"/>
            <a:r>
              <a:rPr lang="en-GB" cap="none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BACKGROUND INFORMATION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19443DF-3788-6158-0049-559E1CDD12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6832" t="7744" r="-9710" b="-5331"/>
          <a:stretch/>
        </p:blipFill>
        <p:spPr>
          <a:xfrm>
            <a:off x="6972300" y="0"/>
            <a:ext cx="5653659" cy="126418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F3F0452-2971-B52C-8A67-3D7EC6E96EF3}"/>
              </a:ext>
            </a:extLst>
          </p:cNvPr>
          <p:cNvSpPr txBox="1">
            <a:spLocks/>
          </p:cNvSpPr>
          <p:nvPr/>
        </p:nvSpPr>
        <p:spPr>
          <a:xfrm>
            <a:off x="913794" y="2238702"/>
            <a:ext cx="9767458" cy="3804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>
              <a:solidFill>
                <a:schemeClr val="tx1">
                  <a:lumMod val="2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E36BA4-53DA-BD67-ECB2-C1D0BA74FD4D}"/>
              </a:ext>
            </a:extLst>
          </p:cNvPr>
          <p:cNvCxnSpPr>
            <a:cxnSpLocks/>
          </p:cNvCxnSpPr>
          <p:nvPr/>
        </p:nvCxnSpPr>
        <p:spPr>
          <a:xfrm>
            <a:off x="0" y="1935921"/>
            <a:ext cx="8801362" cy="30480"/>
          </a:xfrm>
          <a:prstGeom prst="line">
            <a:avLst/>
          </a:prstGeom>
          <a:ln w="60325" cap="rnd">
            <a:solidFill>
              <a:srgbClr val="F38469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2138932"/>
            <a:ext cx="5078562" cy="47190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67528" y="2306750"/>
            <a:ext cx="671169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rgbClr val="0F496F"/>
                </a:solidFill>
              </a:rPr>
              <a:t>Established in 2000 – we are a peer-led and peer-run organisation which provides information, support and advocacy services for people affected by hepatitis C. </a:t>
            </a:r>
            <a:r>
              <a:rPr lang="en-US" dirty="0">
                <a:solidFill>
                  <a:srgbClr val="0F496F"/>
                </a:solidFill>
              </a:rPr>
              <a:t>​</a:t>
            </a:r>
          </a:p>
          <a:p>
            <a:pPr fontAlgn="base"/>
            <a:r>
              <a:rPr lang="en-GB" dirty="0">
                <a:solidFill>
                  <a:srgbClr val="0F496F"/>
                </a:solidFill>
              </a:rPr>
              <a:t>​</a:t>
            </a:r>
          </a:p>
          <a:p>
            <a:pPr fontAlgn="base"/>
            <a:r>
              <a:rPr lang="en-GB" dirty="0">
                <a:solidFill>
                  <a:srgbClr val="0F496F"/>
                </a:solidFill>
              </a:rPr>
              <a:t>Over 95% of our staff have lived experience of hepatitis C, substance misuse and or criminal justice</a:t>
            </a:r>
            <a:r>
              <a:rPr lang="en-US" dirty="0">
                <a:solidFill>
                  <a:srgbClr val="0F496F"/>
                </a:solidFill>
              </a:rPr>
              <a:t>​</a:t>
            </a:r>
          </a:p>
          <a:p>
            <a:pPr fontAlgn="base"/>
            <a:r>
              <a:rPr lang="en-GB" dirty="0">
                <a:solidFill>
                  <a:srgbClr val="0F496F"/>
                </a:solidFill>
              </a:rPr>
              <a:t>​</a:t>
            </a:r>
          </a:p>
          <a:p>
            <a:pPr fontAlgn="base"/>
            <a:r>
              <a:rPr lang="en-GB" dirty="0">
                <a:solidFill>
                  <a:srgbClr val="0F496F"/>
                </a:solidFill>
              </a:rPr>
              <a:t>Community peer model was developed in 2010; and rolled out into prisons nationally in 2018 </a:t>
            </a:r>
          </a:p>
          <a:p>
            <a:pPr fontAlgn="base"/>
            <a:endParaRPr lang="en-GB" dirty="0">
              <a:solidFill>
                <a:srgbClr val="0F496F"/>
              </a:solidFill>
            </a:endParaRPr>
          </a:p>
          <a:p>
            <a:pPr fontAlgn="base"/>
            <a:r>
              <a:rPr lang="en-GB" dirty="0">
                <a:solidFill>
                  <a:srgbClr val="0F496F"/>
                </a:solidFill>
              </a:rPr>
              <a:t>160 paid staff and over 300 volunteers working across local communities and the national prison estate – 130 staff deliver peer services</a:t>
            </a:r>
            <a:r>
              <a:rPr lang="en-US" dirty="0">
                <a:solidFill>
                  <a:srgbClr val="0F496F"/>
                </a:solidFill>
              </a:rPr>
              <a:t>​</a:t>
            </a:r>
          </a:p>
          <a:p>
            <a:pPr fontAlgn="base"/>
            <a:r>
              <a:rPr lang="en-GB" dirty="0">
                <a:solidFill>
                  <a:srgbClr val="0F496F"/>
                </a:solidFill>
              </a:rPr>
              <a:t>​</a:t>
            </a:r>
          </a:p>
          <a:p>
            <a:pPr fontAlgn="base"/>
            <a:r>
              <a:rPr lang="en-GB" sz="1600" b="1" dirty="0">
                <a:solidFill>
                  <a:srgbClr val="0F496F"/>
                </a:solidFill>
              </a:rPr>
              <a:t>Over the last 4 years we have tested 97,000 people and supported over 15,000 through treatment.</a:t>
            </a:r>
            <a:endParaRPr lang="en-US" sz="1600" dirty="0">
              <a:solidFill>
                <a:srgbClr val="0F496F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1324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773021C-D1D8-A6F2-540E-75CF5DDF0892}"/>
              </a:ext>
            </a:extLst>
          </p:cNvPr>
          <p:cNvSpPr/>
          <p:nvPr/>
        </p:nvSpPr>
        <p:spPr>
          <a:xfrm>
            <a:off x="-5325" y="91393"/>
            <a:ext cx="12192000" cy="2144110"/>
          </a:xfrm>
          <a:prstGeom prst="rect">
            <a:avLst/>
          </a:prstGeom>
          <a:solidFill>
            <a:srgbClr val="0F49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19443DF-3788-6158-0049-559E1CDD12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6832" t="7744" r="-9710" b="-5331"/>
          <a:stretch/>
        </p:blipFill>
        <p:spPr>
          <a:xfrm>
            <a:off x="6972300" y="0"/>
            <a:ext cx="5653659" cy="1264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600EE1-A1EB-6C72-AFCE-BCDB407AC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cap="none" dirty="0"/>
              <a:t>WHAT WE DO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3F0452-2971-B52C-8A67-3D7EC6E96EF3}"/>
              </a:ext>
            </a:extLst>
          </p:cNvPr>
          <p:cNvSpPr txBox="1">
            <a:spLocks/>
          </p:cNvSpPr>
          <p:nvPr/>
        </p:nvSpPr>
        <p:spPr>
          <a:xfrm>
            <a:off x="913794" y="2217682"/>
            <a:ext cx="10899833" cy="4246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b="1" dirty="0">
              <a:solidFill>
                <a:schemeClr val="tx1">
                  <a:lumMod val="25000"/>
                </a:schemeClr>
              </a:solidFill>
              <a:effectLst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GB" sz="1400" b="1" dirty="0">
              <a:solidFill>
                <a:schemeClr val="tx1">
                  <a:lumMod val="25000"/>
                </a:schemeClr>
              </a:solidFill>
              <a:effectLst/>
              <a:ea typeface="Verdan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E36BA4-53DA-BD67-ECB2-C1D0BA74FD4D}"/>
              </a:ext>
            </a:extLst>
          </p:cNvPr>
          <p:cNvCxnSpPr>
            <a:cxnSpLocks/>
          </p:cNvCxnSpPr>
          <p:nvPr/>
        </p:nvCxnSpPr>
        <p:spPr>
          <a:xfrm>
            <a:off x="0" y="1935921"/>
            <a:ext cx="7924800" cy="0"/>
          </a:xfrm>
          <a:prstGeom prst="line">
            <a:avLst/>
          </a:prstGeom>
          <a:ln w="60325" cap="rnd">
            <a:solidFill>
              <a:srgbClr val="F38469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   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-5325" y="2454128"/>
            <a:ext cx="6731245" cy="3936555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-6580" r="-6580"/>
          <a:stretch/>
        </p:blipFill>
        <p:spPr>
          <a:xfrm>
            <a:off x="-484798" y="2856914"/>
            <a:ext cx="7481630" cy="2982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65254" y="2649802"/>
            <a:ext cx="38888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F496F"/>
                </a:solidFill>
              </a:rPr>
              <a:t>Partnerships</a:t>
            </a:r>
            <a:r>
              <a:rPr lang="en-US" dirty="0">
                <a:solidFill>
                  <a:srgbClr val="0F496F"/>
                </a:solidFill>
              </a:rPr>
              <a:t>​</a:t>
            </a:r>
          </a:p>
          <a:p>
            <a:pPr fontAlgn="base"/>
            <a:r>
              <a:rPr lang="en-US" dirty="0">
                <a:solidFill>
                  <a:srgbClr val="0F496F"/>
                </a:solidFill>
              </a:rPr>
              <a:t> - Prison staff​</a:t>
            </a:r>
          </a:p>
          <a:p>
            <a:pPr fontAlgn="base"/>
            <a:r>
              <a:rPr lang="en-US" dirty="0">
                <a:solidFill>
                  <a:srgbClr val="0F496F"/>
                </a:solidFill>
              </a:rPr>
              <a:t> - Health Care​</a:t>
            </a:r>
          </a:p>
          <a:p>
            <a:pPr fontAlgn="base"/>
            <a:r>
              <a:rPr lang="en-US" dirty="0">
                <a:solidFill>
                  <a:srgbClr val="0F496F"/>
                </a:solidFill>
              </a:rPr>
              <a:t> - Substance misuse​</a:t>
            </a:r>
          </a:p>
          <a:p>
            <a:pPr fontAlgn="base"/>
            <a:r>
              <a:rPr lang="en-US" dirty="0">
                <a:solidFill>
                  <a:srgbClr val="0F496F"/>
                </a:solidFill>
              </a:rPr>
              <a:t> - Mental Health</a:t>
            </a:r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542901" y="4464937"/>
            <a:ext cx="410655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F496F"/>
                </a:solidFill>
              </a:rPr>
              <a:t>Activities</a:t>
            </a:r>
            <a:r>
              <a:rPr lang="en-US" dirty="0">
                <a:solidFill>
                  <a:srgbClr val="0F496F"/>
                </a:solidFill>
              </a:rPr>
              <a:t>​</a:t>
            </a:r>
          </a:p>
          <a:p>
            <a:pPr fontAlgn="base"/>
            <a:r>
              <a:rPr lang="en-US" sz="1400" dirty="0">
                <a:solidFill>
                  <a:srgbClr val="0F496F"/>
                </a:solidFill>
              </a:rPr>
              <a:t>- Prison staff training​</a:t>
            </a:r>
          </a:p>
          <a:p>
            <a:pPr fontAlgn="base"/>
            <a:r>
              <a:rPr lang="en-US" sz="1400" dirty="0">
                <a:solidFill>
                  <a:srgbClr val="0F496F"/>
                </a:solidFill>
              </a:rPr>
              <a:t>- Promotional Materials ​</a:t>
            </a:r>
          </a:p>
          <a:p>
            <a:pPr fontAlgn="base"/>
            <a:r>
              <a:rPr lang="en-US" sz="1400" dirty="0">
                <a:solidFill>
                  <a:srgbClr val="0F496F"/>
                </a:solidFill>
              </a:rPr>
              <a:t>- Support clinics</a:t>
            </a:r>
          </a:p>
          <a:p>
            <a:pPr fontAlgn="base"/>
            <a:r>
              <a:rPr lang="en-US" sz="1400" dirty="0">
                <a:solidFill>
                  <a:srgbClr val="0F496F"/>
                </a:solidFill>
              </a:rPr>
              <a:t>- Education/P2P workshops​; raising awareness of hepatitis C, transmission routes, harm minimization​​</a:t>
            </a:r>
          </a:p>
          <a:p>
            <a:r>
              <a:rPr lang="en-GB" sz="1400" dirty="0">
                <a:solidFill>
                  <a:srgbClr val="0F496F"/>
                </a:solidFill>
              </a:rPr>
              <a:t>- HITTs</a:t>
            </a:r>
          </a:p>
          <a:p>
            <a:r>
              <a:rPr lang="en-GB" sz="1400" dirty="0">
                <a:solidFill>
                  <a:srgbClr val="0F496F"/>
                </a:solidFill>
              </a:rPr>
              <a:t>- Wing based outreach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912818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F496F"/>
                </a:solidFill>
              </a:rPr>
              <a:t>31 paid staff + 186 volunteers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2517263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F496F"/>
                </a:solidFill>
              </a:rPr>
              <a:t>Prison peer teams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6910321" y="2597162"/>
            <a:ext cx="546070" cy="494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ight Arrow 16"/>
          <p:cNvSpPr/>
          <p:nvPr/>
        </p:nvSpPr>
        <p:spPr>
          <a:xfrm>
            <a:off x="6930235" y="4515323"/>
            <a:ext cx="546070" cy="494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843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10385" r="49430"/>
          <a:stretch/>
        </p:blipFill>
        <p:spPr>
          <a:xfrm>
            <a:off x="7233920" y="2217682"/>
            <a:ext cx="3684475" cy="46168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773021C-D1D8-A6F2-540E-75CF5DDF0892}"/>
              </a:ext>
            </a:extLst>
          </p:cNvPr>
          <p:cNvSpPr/>
          <p:nvPr/>
        </p:nvSpPr>
        <p:spPr>
          <a:xfrm>
            <a:off x="-5325" y="91393"/>
            <a:ext cx="12192000" cy="2144110"/>
          </a:xfrm>
          <a:prstGeom prst="rect">
            <a:avLst/>
          </a:prstGeom>
          <a:solidFill>
            <a:srgbClr val="0F49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600EE1-A1EB-6C72-AFCE-BCDB407AC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Prisons IN ENGLAND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19443DF-3788-6158-0049-559E1CDD12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6832" t="7744" r="-9710" b="-5331"/>
          <a:stretch/>
        </p:blipFill>
        <p:spPr>
          <a:xfrm>
            <a:off x="6972300" y="0"/>
            <a:ext cx="5653659" cy="126418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F3F0452-2971-B52C-8A67-3D7EC6E96EF3}"/>
              </a:ext>
            </a:extLst>
          </p:cNvPr>
          <p:cNvSpPr txBox="1">
            <a:spLocks/>
          </p:cNvSpPr>
          <p:nvPr/>
        </p:nvSpPr>
        <p:spPr>
          <a:xfrm>
            <a:off x="913794" y="2217682"/>
            <a:ext cx="10899833" cy="4246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b="1" dirty="0">
              <a:solidFill>
                <a:schemeClr val="tx1">
                  <a:lumMod val="25000"/>
                </a:schemeClr>
              </a:solidFill>
              <a:effectLst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GB" sz="1400" b="1" dirty="0">
              <a:solidFill>
                <a:schemeClr val="tx1">
                  <a:lumMod val="25000"/>
                </a:schemeClr>
              </a:solidFill>
              <a:effectLst/>
              <a:ea typeface="Verdan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E36BA4-53DA-BD67-ECB2-C1D0BA74FD4D}"/>
              </a:ext>
            </a:extLst>
          </p:cNvPr>
          <p:cNvCxnSpPr>
            <a:cxnSpLocks/>
          </p:cNvCxnSpPr>
          <p:nvPr/>
        </p:nvCxnSpPr>
        <p:spPr>
          <a:xfrm>
            <a:off x="0" y="1935921"/>
            <a:ext cx="7924800" cy="0"/>
          </a:xfrm>
          <a:prstGeom prst="line">
            <a:avLst/>
          </a:prstGeom>
          <a:ln w="60325" cap="rnd">
            <a:solidFill>
              <a:srgbClr val="F38469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13211" y="2607659"/>
            <a:ext cx="10353762" cy="3695136"/>
          </a:xfrm>
        </p:spPr>
        <p:txBody>
          <a:bodyPr/>
          <a:lstStyle/>
          <a:p>
            <a:pPr lvl="0"/>
            <a:r>
              <a:rPr lang="en-GB" dirty="0">
                <a:solidFill>
                  <a:srgbClr val="0F496F"/>
                </a:solidFill>
                <a:effectLst/>
              </a:rPr>
              <a:t>102 Male prisons ( mixture of Reception, sentenced )</a:t>
            </a:r>
          </a:p>
          <a:p>
            <a:r>
              <a:rPr lang="en-GB" dirty="0">
                <a:solidFill>
                  <a:srgbClr val="0F496F"/>
                </a:solidFill>
                <a:effectLst/>
              </a:rPr>
              <a:t>12 Female Prisons </a:t>
            </a:r>
          </a:p>
          <a:p>
            <a:r>
              <a:rPr lang="en-GB" dirty="0">
                <a:solidFill>
                  <a:srgbClr val="0F496F"/>
                </a:solidFill>
                <a:effectLst/>
              </a:rPr>
              <a:t>5 Immigration Removal Centres</a:t>
            </a:r>
          </a:p>
          <a:p>
            <a:pPr marL="0" indent="0">
              <a:buNone/>
            </a:pPr>
            <a:endParaRPr lang="en-GB" dirty="0">
              <a:solidFill>
                <a:srgbClr val="0F496F"/>
              </a:solidFill>
              <a:effectLst/>
            </a:endParaRPr>
          </a:p>
          <a:p>
            <a:r>
              <a:rPr lang="en-GB" dirty="0">
                <a:solidFill>
                  <a:srgbClr val="0F496F"/>
                </a:solidFill>
                <a:effectLst/>
              </a:rPr>
              <a:t>Male Population – 80,000</a:t>
            </a:r>
          </a:p>
          <a:p>
            <a:r>
              <a:rPr lang="en-GB" dirty="0">
                <a:solidFill>
                  <a:srgbClr val="0F496F"/>
                </a:solidFill>
                <a:effectLst/>
              </a:rPr>
              <a:t>Female Population 3,300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5397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773021C-D1D8-A6F2-540E-75CF5DDF0892}"/>
              </a:ext>
            </a:extLst>
          </p:cNvPr>
          <p:cNvSpPr/>
          <p:nvPr/>
        </p:nvSpPr>
        <p:spPr>
          <a:xfrm>
            <a:off x="0" y="0"/>
            <a:ext cx="12192000" cy="2144110"/>
          </a:xfrm>
          <a:prstGeom prst="rect">
            <a:avLst/>
          </a:prstGeom>
          <a:solidFill>
            <a:srgbClr val="0F49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600EE1-A1EB-6C72-AFCE-BCDB407AC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64183"/>
            <a:ext cx="10353761" cy="671738"/>
          </a:xfrm>
        </p:spPr>
        <p:txBody>
          <a:bodyPr/>
          <a:lstStyle/>
          <a:p>
            <a:pPr algn="l"/>
            <a:r>
              <a:rPr lang="en-GB" cap="none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SUCCESSES AND CHALLENGES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19443DF-3788-6158-0049-559E1CDD12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6832" t="7744" r="-9710" b="-5331"/>
          <a:stretch/>
        </p:blipFill>
        <p:spPr>
          <a:xfrm>
            <a:off x="6972300" y="0"/>
            <a:ext cx="5653659" cy="126418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F3F0452-2971-B52C-8A67-3D7EC6E96EF3}"/>
              </a:ext>
            </a:extLst>
          </p:cNvPr>
          <p:cNvSpPr txBox="1">
            <a:spLocks/>
          </p:cNvSpPr>
          <p:nvPr/>
        </p:nvSpPr>
        <p:spPr>
          <a:xfrm>
            <a:off x="913794" y="2217682"/>
            <a:ext cx="10899833" cy="4246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600" b="1" dirty="0">
              <a:solidFill>
                <a:schemeClr val="tx1">
                  <a:lumMod val="2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600" dirty="0">
              <a:solidFill>
                <a:schemeClr val="tx1">
                  <a:lumMod val="25000"/>
                </a:schemeClr>
              </a:solidFill>
              <a:effectLst/>
              <a:ea typeface="Verdana" panose="020B0604030504040204" pitchFamily="34" charset="0"/>
            </a:endParaRPr>
          </a:p>
          <a:p>
            <a:endParaRPr lang="en-GB" sz="1400" b="1" dirty="0">
              <a:solidFill>
                <a:schemeClr val="tx1">
                  <a:lumMod val="25000"/>
                </a:schemeClr>
              </a:solidFill>
              <a:effectLst/>
              <a:ea typeface="Verdan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E36BA4-53DA-BD67-ECB2-C1D0BA74FD4D}"/>
              </a:ext>
            </a:extLst>
          </p:cNvPr>
          <p:cNvCxnSpPr>
            <a:cxnSpLocks/>
          </p:cNvCxnSpPr>
          <p:nvPr/>
        </p:nvCxnSpPr>
        <p:spPr>
          <a:xfrm>
            <a:off x="0" y="1935921"/>
            <a:ext cx="9228083" cy="0"/>
          </a:xfrm>
          <a:prstGeom prst="line">
            <a:avLst/>
          </a:prstGeom>
          <a:ln w="60325" cap="rnd">
            <a:solidFill>
              <a:srgbClr val="F38469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850" y="2293435"/>
            <a:ext cx="3590925" cy="2390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98" y="4759962"/>
            <a:ext cx="2083003" cy="15892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614" y="4608457"/>
            <a:ext cx="2777947" cy="17812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50" b="23935"/>
          <a:stretch/>
        </p:blipFill>
        <p:spPr>
          <a:xfrm>
            <a:off x="8839200" y="2414567"/>
            <a:ext cx="3169920" cy="19413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01" y="2448019"/>
            <a:ext cx="3815862" cy="38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00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773021C-D1D8-A6F2-540E-75CF5DDF0892}"/>
              </a:ext>
            </a:extLst>
          </p:cNvPr>
          <p:cNvSpPr/>
          <p:nvPr/>
        </p:nvSpPr>
        <p:spPr>
          <a:xfrm>
            <a:off x="-5325" y="91393"/>
            <a:ext cx="12192000" cy="2144110"/>
          </a:xfrm>
          <a:prstGeom prst="rect">
            <a:avLst/>
          </a:prstGeom>
          <a:solidFill>
            <a:srgbClr val="0F49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600EE1-A1EB-6C72-AFCE-BCDB407AC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19443DF-3788-6158-0049-559E1CDD12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6832" t="7744" r="-9710" b="-5331"/>
          <a:stretch/>
        </p:blipFill>
        <p:spPr>
          <a:xfrm>
            <a:off x="6972300" y="0"/>
            <a:ext cx="5653659" cy="126418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E36BA4-53DA-BD67-ECB2-C1D0BA74FD4D}"/>
              </a:ext>
            </a:extLst>
          </p:cNvPr>
          <p:cNvCxnSpPr>
            <a:cxnSpLocks/>
          </p:cNvCxnSpPr>
          <p:nvPr/>
        </p:nvCxnSpPr>
        <p:spPr>
          <a:xfrm>
            <a:off x="0" y="1935921"/>
            <a:ext cx="7924800" cy="0"/>
          </a:xfrm>
          <a:prstGeom prst="line">
            <a:avLst/>
          </a:prstGeom>
          <a:ln w="60325" cap="rnd">
            <a:solidFill>
              <a:srgbClr val="F38469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5"/>
          <p:cNvGrpSpPr/>
          <p:nvPr/>
        </p:nvGrpSpPr>
        <p:grpSpPr>
          <a:xfrm>
            <a:off x="7913163" y="2398895"/>
            <a:ext cx="1603201" cy="4230504"/>
            <a:chOff x="0" y="0"/>
            <a:chExt cx="1338205" cy="2860918"/>
          </a:xfrm>
        </p:grpSpPr>
        <p:sp>
          <p:nvSpPr>
            <p:cNvPr id="11" name="Freeform 6"/>
            <p:cNvSpPr/>
            <p:nvPr/>
          </p:nvSpPr>
          <p:spPr>
            <a:xfrm>
              <a:off x="0" y="0"/>
              <a:ext cx="1338205" cy="2860918"/>
            </a:xfrm>
            <a:custGeom>
              <a:avLst/>
              <a:gdLst/>
              <a:ahLst/>
              <a:cxnLst/>
              <a:rect l="l" t="t" r="r" b="b"/>
              <a:pathLst>
                <a:path w="1338205" h="2860918">
                  <a:moveTo>
                    <a:pt x="164187" y="0"/>
                  </a:moveTo>
                  <a:lnTo>
                    <a:pt x="1174018" y="0"/>
                  </a:lnTo>
                  <a:cubicBezTo>
                    <a:pt x="1217563" y="0"/>
                    <a:pt x="1259325" y="17298"/>
                    <a:pt x="1290116" y="48089"/>
                  </a:cubicBezTo>
                  <a:cubicBezTo>
                    <a:pt x="1320907" y="78880"/>
                    <a:pt x="1338205" y="120642"/>
                    <a:pt x="1338205" y="164187"/>
                  </a:cubicBezTo>
                  <a:lnTo>
                    <a:pt x="1338205" y="2696731"/>
                  </a:lnTo>
                  <a:cubicBezTo>
                    <a:pt x="1338205" y="2787409"/>
                    <a:pt x="1264696" y="2860918"/>
                    <a:pt x="1174018" y="2860918"/>
                  </a:cubicBezTo>
                  <a:lnTo>
                    <a:pt x="164187" y="2860918"/>
                  </a:lnTo>
                  <a:cubicBezTo>
                    <a:pt x="73509" y="2860918"/>
                    <a:pt x="0" y="2787409"/>
                    <a:pt x="0" y="2696731"/>
                  </a:cubicBezTo>
                  <a:lnTo>
                    <a:pt x="0" y="164187"/>
                  </a:lnTo>
                  <a:cubicBezTo>
                    <a:pt x="0" y="73509"/>
                    <a:pt x="73509" y="0"/>
                    <a:pt x="164187" y="0"/>
                  </a:cubicBezTo>
                  <a:close/>
                </a:path>
              </a:pathLst>
            </a:custGeom>
            <a:solidFill>
              <a:srgbClr val="F38469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2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13" name="AutoShape 8"/>
          <p:cNvSpPr/>
          <p:nvPr/>
        </p:nvSpPr>
        <p:spPr>
          <a:xfrm>
            <a:off x="8103210" y="3812709"/>
            <a:ext cx="1223106" cy="0"/>
          </a:xfrm>
          <a:prstGeom prst="line">
            <a:avLst/>
          </a:prstGeom>
          <a:ln w="19050" cap="rnd">
            <a:solidFill>
              <a:srgbClr val="12407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1200"/>
          </a:p>
        </p:txBody>
      </p:sp>
      <p:grpSp>
        <p:nvGrpSpPr>
          <p:cNvPr id="14" name="Group 9"/>
          <p:cNvGrpSpPr/>
          <p:nvPr/>
        </p:nvGrpSpPr>
        <p:grpSpPr>
          <a:xfrm>
            <a:off x="6156059" y="2398895"/>
            <a:ext cx="1603201" cy="4230504"/>
            <a:chOff x="0" y="0"/>
            <a:chExt cx="1338205" cy="2860918"/>
          </a:xfrm>
          <a:solidFill>
            <a:srgbClr val="0F496F"/>
          </a:solidFill>
        </p:grpSpPr>
        <p:sp>
          <p:nvSpPr>
            <p:cNvPr id="15" name="Freeform 10"/>
            <p:cNvSpPr/>
            <p:nvPr/>
          </p:nvSpPr>
          <p:spPr>
            <a:xfrm>
              <a:off x="0" y="0"/>
              <a:ext cx="1338205" cy="2860918"/>
            </a:xfrm>
            <a:custGeom>
              <a:avLst/>
              <a:gdLst/>
              <a:ahLst/>
              <a:cxnLst/>
              <a:rect l="l" t="t" r="r" b="b"/>
              <a:pathLst>
                <a:path w="1338205" h="2860918">
                  <a:moveTo>
                    <a:pt x="164187" y="0"/>
                  </a:moveTo>
                  <a:lnTo>
                    <a:pt x="1174018" y="0"/>
                  </a:lnTo>
                  <a:cubicBezTo>
                    <a:pt x="1217563" y="0"/>
                    <a:pt x="1259325" y="17298"/>
                    <a:pt x="1290116" y="48089"/>
                  </a:cubicBezTo>
                  <a:cubicBezTo>
                    <a:pt x="1320907" y="78880"/>
                    <a:pt x="1338205" y="120642"/>
                    <a:pt x="1338205" y="164187"/>
                  </a:cubicBezTo>
                  <a:lnTo>
                    <a:pt x="1338205" y="2696731"/>
                  </a:lnTo>
                  <a:cubicBezTo>
                    <a:pt x="1338205" y="2787409"/>
                    <a:pt x="1264696" y="2860918"/>
                    <a:pt x="1174018" y="2860918"/>
                  </a:cubicBezTo>
                  <a:lnTo>
                    <a:pt x="164187" y="2860918"/>
                  </a:lnTo>
                  <a:cubicBezTo>
                    <a:pt x="73509" y="2860918"/>
                    <a:pt x="0" y="2787409"/>
                    <a:pt x="0" y="2696731"/>
                  </a:cubicBezTo>
                  <a:lnTo>
                    <a:pt x="0" y="164187"/>
                  </a:lnTo>
                  <a:cubicBezTo>
                    <a:pt x="0" y="73509"/>
                    <a:pt x="73509" y="0"/>
                    <a:pt x="16418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7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18" name="Group 12"/>
          <p:cNvGrpSpPr/>
          <p:nvPr/>
        </p:nvGrpSpPr>
        <p:grpSpPr>
          <a:xfrm>
            <a:off x="4397050" y="2398895"/>
            <a:ext cx="1603201" cy="4230504"/>
            <a:chOff x="0" y="0"/>
            <a:chExt cx="1338205" cy="2860918"/>
          </a:xfrm>
        </p:grpSpPr>
        <p:sp>
          <p:nvSpPr>
            <p:cNvPr id="19" name="Freeform 13"/>
            <p:cNvSpPr/>
            <p:nvPr/>
          </p:nvSpPr>
          <p:spPr>
            <a:xfrm>
              <a:off x="0" y="0"/>
              <a:ext cx="1338205" cy="2860918"/>
            </a:xfrm>
            <a:custGeom>
              <a:avLst/>
              <a:gdLst/>
              <a:ahLst/>
              <a:cxnLst/>
              <a:rect l="l" t="t" r="r" b="b"/>
              <a:pathLst>
                <a:path w="1338205" h="2860918">
                  <a:moveTo>
                    <a:pt x="164187" y="0"/>
                  </a:moveTo>
                  <a:lnTo>
                    <a:pt x="1174018" y="0"/>
                  </a:lnTo>
                  <a:cubicBezTo>
                    <a:pt x="1217563" y="0"/>
                    <a:pt x="1259325" y="17298"/>
                    <a:pt x="1290116" y="48089"/>
                  </a:cubicBezTo>
                  <a:cubicBezTo>
                    <a:pt x="1320907" y="78880"/>
                    <a:pt x="1338205" y="120642"/>
                    <a:pt x="1338205" y="164187"/>
                  </a:cubicBezTo>
                  <a:lnTo>
                    <a:pt x="1338205" y="2696731"/>
                  </a:lnTo>
                  <a:cubicBezTo>
                    <a:pt x="1338205" y="2787409"/>
                    <a:pt x="1264696" y="2860918"/>
                    <a:pt x="1174018" y="2860918"/>
                  </a:cubicBezTo>
                  <a:lnTo>
                    <a:pt x="164187" y="2860918"/>
                  </a:lnTo>
                  <a:cubicBezTo>
                    <a:pt x="73509" y="2860918"/>
                    <a:pt x="0" y="2787409"/>
                    <a:pt x="0" y="2696731"/>
                  </a:cubicBezTo>
                  <a:lnTo>
                    <a:pt x="0" y="164187"/>
                  </a:lnTo>
                  <a:cubicBezTo>
                    <a:pt x="0" y="73509"/>
                    <a:pt x="73509" y="0"/>
                    <a:pt x="164187" y="0"/>
                  </a:cubicBezTo>
                  <a:close/>
                </a:path>
              </a:pathLst>
            </a:custGeom>
            <a:solidFill>
              <a:srgbClr val="F38469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0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21" name="AutoShape 15"/>
          <p:cNvSpPr/>
          <p:nvPr/>
        </p:nvSpPr>
        <p:spPr>
          <a:xfrm>
            <a:off x="4587097" y="3812709"/>
            <a:ext cx="1223106" cy="0"/>
          </a:xfrm>
          <a:prstGeom prst="line">
            <a:avLst/>
          </a:prstGeom>
          <a:ln w="19050" cap="rnd">
            <a:solidFill>
              <a:srgbClr val="12407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1200"/>
          </a:p>
        </p:txBody>
      </p:sp>
      <p:sp>
        <p:nvSpPr>
          <p:cNvPr id="22" name="AutoShape 16"/>
          <p:cNvSpPr/>
          <p:nvPr/>
        </p:nvSpPr>
        <p:spPr>
          <a:xfrm>
            <a:off x="6346106" y="3818720"/>
            <a:ext cx="1223106" cy="0"/>
          </a:xfrm>
          <a:prstGeom prst="line">
            <a:avLst/>
          </a:prstGeom>
          <a:ln w="19050" cap="rnd">
            <a:solidFill>
              <a:srgbClr val="3E656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1200"/>
          </a:p>
        </p:txBody>
      </p:sp>
      <p:grpSp>
        <p:nvGrpSpPr>
          <p:cNvPr id="23" name="Group 17"/>
          <p:cNvGrpSpPr/>
          <p:nvPr/>
        </p:nvGrpSpPr>
        <p:grpSpPr>
          <a:xfrm>
            <a:off x="2637850" y="2398895"/>
            <a:ext cx="1603201" cy="4230504"/>
            <a:chOff x="0" y="0"/>
            <a:chExt cx="1338205" cy="2860918"/>
          </a:xfrm>
          <a:solidFill>
            <a:srgbClr val="0F496F"/>
          </a:solidFill>
        </p:grpSpPr>
        <p:sp>
          <p:nvSpPr>
            <p:cNvPr id="24" name="Freeform 18"/>
            <p:cNvSpPr/>
            <p:nvPr/>
          </p:nvSpPr>
          <p:spPr>
            <a:xfrm>
              <a:off x="0" y="0"/>
              <a:ext cx="1338205" cy="2860918"/>
            </a:xfrm>
            <a:custGeom>
              <a:avLst/>
              <a:gdLst/>
              <a:ahLst/>
              <a:cxnLst/>
              <a:rect l="l" t="t" r="r" b="b"/>
              <a:pathLst>
                <a:path w="1338205" h="2860918">
                  <a:moveTo>
                    <a:pt x="164187" y="0"/>
                  </a:moveTo>
                  <a:lnTo>
                    <a:pt x="1174018" y="0"/>
                  </a:lnTo>
                  <a:cubicBezTo>
                    <a:pt x="1217563" y="0"/>
                    <a:pt x="1259325" y="17298"/>
                    <a:pt x="1290116" y="48089"/>
                  </a:cubicBezTo>
                  <a:cubicBezTo>
                    <a:pt x="1320907" y="78880"/>
                    <a:pt x="1338205" y="120642"/>
                    <a:pt x="1338205" y="164187"/>
                  </a:cubicBezTo>
                  <a:lnTo>
                    <a:pt x="1338205" y="2696731"/>
                  </a:lnTo>
                  <a:cubicBezTo>
                    <a:pt x="1338205" y="2787409"/>
                    <a:pt x="1264696" y="2860918"/>
                    <a:pt x="1174018" y="2860918"/>
                  </a:cubicBezTo>
                  <a:lnTo>
                    <a:pt x="164187" y="2860918"/>
                  </a:lnTo>
                  <a:cubicBezTo>
                    <a:pt x="73509" y="2860918"/>
                    <a:pt x="0" y="2787409"/>
                    <a:pt x="0" y="2696731"/>
                  </a:cubicBezTo>
                  <a:lnTo>
                    <a:pt x="0" y="164187"/>
                  </a:lnTo>
                  <a:cubicBezTo>
                    <a:pt x="0" y="73509"/>
                    <a:pt x="73509" y="0"/>
                    <a:pt x="16418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5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26" name="Group 20"/>
          <p:cNvGrpSpPr/>
          <p:nvPr/>
        </p:nvGrpSpPr>
        <p:grpSpPr>
          <a:xfrm>
            <a:off x="878840" y="2398895"/>
            <a:ext cx="1603201" cy="4230505"/>
            <a:chOff x="0" y="0"/>
            <a:chExt cx="1338205" cy="2860918"/>
          </a:xfrm>
        </p:grpSpPr>
        <p:sp>
          <p:nvSpPr>
            <p:cNvPr id="27" name="Freeform 21"/>
            <p:cNvSpPr/>
            <p:nvPr/>
          </p:nvSpPr>
          <p:spPr>
            <a:xfrm>
              <a:off x="0" y="0"/>
              <a:ext cx="1338205" cy="2860918"/>
            </a:xfrm>
            <a:custGeom>
              <a:avLst/>
              <a:gdLst/>
              <a:ahLst/>
              <a:cxnLst/>
              <a:rect l="l" t="t" r="r" b="b"/>
              <a:pathLst>
                <a:path w="1338205" h="2860918">
                  <a:moveTo>
                    <a:pt x="164187" y="0"/>
                  </a:moveTo>
                  <a:lnTo>
                    <a:pt x="1174018" y="0"/>
                  </a:lnTo>
                  <a:cubicBezTo>
                    <a:pt x="1217563" y="0"/>
                    <a:pt x="1259325" y="17298"/>
                    <a:pt x="1290116" y="48089"/>
                  </a:cubicBezTo>
                  <a:cubicBezTo>
                    <a:pt x="1320907" y="78880"/>
                    <a:pt x="1338205" y="120642"/>
                    <a:pt x="1338205" y="164187"/>
                  </a:cubicBezTo>
                  <a:lnTo>
                    <a:pt x="1338205" y="2696731"/>
                  </a:lnTo>
                  <a:cubicBezTo>
                    <a:pt x="1338205" y="2787409"/>
                    <a:pt x="1264696" y="2860918"/>
                    <a:pt x="1174018" y="2860918"/>
                  </a:cubicBezTo>
                  <a:lnTo>
                    <a:pt x="164187" y="2860918"/>
                  </a:lnTo>
                  <a:cubicBezTo>
                    <a:pt x="73509" y="2860918"/>
                    <a:pt x="0" y="2787409"/>
                    <a:pt x="0" y="2696731"/>
                  </a:cubicBezTo>
                  <a:lnTo>
                    <a:pt x="0" y="164187"/>
                  </a:lnTo>
                  <a:cubicBezTo>
                    <a:pt x="0" y="73509"/>
                    <a:pt x="73509" y="0"/>
                    <a:pt x="164187" y="0"/>
                  </a:cubicBezTo>
                  <a:close/>
                </a:path>
              </a:pathLst>
            </a:custGeom>
            <a:solidFill>
              <a:srgbClr val="F38469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28" name="TextBox 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29" name="AutoShape 23"/>
          <p:cNvSpPr/>
          <p:nvPr/>
        </p:nvSpPr>
        <p:spPr>
          <a:xfrm>
            <a:off x="1068888" y="3812709"/>
            <a:ext cx="1223106" cy="0"/>
          </a:xfrm>
          <a:prstGeom prst="line">
            <a:avLst/>
          </a:prstGeom>
          <a:ln w="19050" cap="rnd">
            <a:solidFill>
              <a:srgbClr val="12407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1200"/>
          </a:p>
        </p:txBody>
      </p:sp>
      <p:sp>
        <p:nvSpPr>
          <p:cNvPr id="30" name="AutoShape 24"/>
          <p:cNvSpPr/>
          <p:nvPr/>
        </p:nvSpPr>
        <p:spPr>
          <a:xfrm>
            <a:off x="2827897" y="3818720"/>
            <a:ext cx="1223106" cy="0"/>
          </a:xfrm>
          <a:prstGeom prst="line">
            <a:avLst/>
          </a:prstGeom>
          <a:ln w="19050" cap="rnd">
            <a:solidFill>
              <a:srgbClr val="3E656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1200"/>
          </a:p>
        </p:txBody>
      </p:sp>
      <p:pic>
        <p:nvPicPr>
          <p:cNvPr id="31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67055" y="2663961"/>
            <a:ext cx="937856" cy="937856"/>
          </a:xfrm>
          <a:prstGeom prst="rect">
            <a:avLst/>
          </a:prstGeom>
        </p:spPr>
      </p:pic>
      <p:pic>
        <p:nvPicPr>
          <p:cNvPr id="33" name="Picture 2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671729" y="2565465"/>
            <a:ext cx="1053843" cy="1061807"/>
          </a:xfrm>
          <a:prstGeom prst="rect">
            <a:avLst/>
          </a:prstGeom>
        </p:spPr>
      </p:pic>
      <p:pic>
        <p:nvPicPr>
          <p:cNvPr id="35" name="Picture 29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5621" y="2658058"/>
            <a:ext cx="1145473" cy="937856"/>
          </a:xfrm>
          <a:prstGeom prst="rect">
            <a:avLst/>
          </a:prstGeom>
        </p:spPr>
      </p:pic>
      <p:grpSp>
        <p:nvGrpSpPr>
          <p:cNvPr id="36" name="Group 30"/>
          <p:cNvGrpSpPr/>
          <p:nvPr/>
        </p:nvGrpSpPr>
        <p:grpSpPr>
          <a:xfrm>
            <a:off x="9679617" y="2398895"/>
            <a:ext cx="1603201" cy="4230504"/>
            <a:chOff x="0" y="0"/>
            <a:chExt cx="1338205" cy="2860918"/>
          </a:xfrm>
          <a:solidFill>
            <a:srgbClr val="0F496F"/>
          </a:solidFill>
        </p:grpSpPr>
        <p:sp>
          <p:nvSpPr>
            <p:cNvPr id="37" name="Freeform 31"/>
            <p:cNvSpPr/>
            <p:nvPr/>
          </p:nvSpPr>
          <p:spPr>
            <a:xfrm>
              <a:off x="0" y="0"/>
              <a:ext cx="1338205" cy="2860918"/>
            </a:xfrm>
            <a:custGeom>
              <a:avLst/>
              <a:gdLst/>
              <a:ahLst/>
              <a:cxnLst/>
              <a:rect l="l" t="t" r="r" b="b"/>
              <a:pathLst>
                <a:path w="1338205" h="2860918">
                  <a:moveTo>
                    <a:pt x="164187" y="0"/>
                  </a:moveTo>
                  <a:lnTo>
                    <a:pt x="1174018" y="0"/>
                  </a:lnTo>
                  <a:cubicBezTo>
                    <a:pt x="1217563" y="0"/>
                    <a:pt x="1259325" y="17298"/>
                    <a:pt x="1290116" y="48089"/>
                  </a:cubicBezTo>
                  <a:cubicBezTo>
                    <a:pt x="1320907" y="78880"/>
                    <a:pt x="1338205" y="120642"/>
                    <a:pt x="1338205" y="164187"/>
                  </a:cubicBezTo>
                  <a:lnTo>
                    <a:pt x="1338205" y="2696731"/>
                  </a:lnTo>
                  <a:cubicBezTo>
                    <a:pt x="1338205" y="2787409"/>
                    <a:pt x="1264696" y="2860918"/>
                    <a:pt x="1174018" y="2860918"/>
                  </a:cubicBezTo>
                  <a:lnTo>
                    <a:pt x="164187" y="2860918"/>
                  </a:lnTo>
                  <a:cubicBezTo>
                    <a:pt x="73509" y="2860918"/>
                    <a:pt x="0" y="2787409"/>
                    <a:pt x="0" y="2696731"/>
                  </a:cubicBezTo>
                  <a:lnTo>
                    <a:pt x="0" y="164187"/>
                  </a:lnTo>
                  <a:cubicBezTo>
                    <a:pt x="0" y="73509"/>
                    <a:pt x="73509" y="0"/>
                    <a:pt x="16418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38" name="TextBox 3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sp>
        <p:nvSpPr>
          <p:cNvPr id="39" name="AutoShape 33"/>
          <p:cNvSpPr/>
          <p:nvPr/>
        </p:nvSpPr>
        <p:spPr>
          <a:xfrm>
            <a:off x="9869664" y="3820057"/>
            <a:ext cx="1223106" cy="0"/>
          </a:xfrm>
          <a:prstGeom prst="line">
            <a:avLst/>
          </a:prstGeom>
          <a:ln w="19050" cap="rnd">
            <a:solidFill>
              <a:srgbClr val="3E656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 sz="1200"/>
          </a:p>
        </p:txBody>
      </p:sp>
      <p:pic>
        <p:nvPicPr>
          <p:cNvPr id="40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998964" y="2663961"/>
            <a:ext cx="990413" cy="1043539"/>
          </a:xfrm>
          <a:prstGeom prst="rect">
            <a:avLst/>
          </a:prstGeom>
        </p:spPr>
      </p:pic>
      <p:sp>
        <p:nvSpPr>
          <p:cNvPr id="41" name="TextBox 35"/>
          <p:cNvSpPr txBox="1"/>
          <p:nvPr/>
        </p:nvSpPr>
        <p:spPr>
          <a:xfrm>
            <a:off x="8103210" y="3967226"/>
            <a:ext cx="1223106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1"/>
              </a:lnSpc>
            </a:pPr>
            <a:r>
              <a:rPr lang="en-US" sz="1101" dirty="0">
                <a:solidFill>
                  <a:srgbClr val="12407D"/>
                </a:solidFill>
                <a:latin typeface="DM Sans Bold"/>
              </a:rPr>
              <a:t>TREATMENT SUPPORT</a:t>
            </a:r>
          </a:p>
        </p:txBody>
      </p:sp>
      <p:sp>
        <p:nvSpPr>
          <p:cNvPr id="42" name="TextBox 36"/>
          <p:cNvSpPr txBox="1"/>
          <p:nvPr/>
        </p:nvSpPr>
        <p:spPr>
          <a:xfrm>
            <a:off x="4587097" y="3967226"/>
            <a:ext cx="1223106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1"/>
              </a:lnSpc>
            </a:pPr>
            <a:r>
              <a:rPr lang="en-US" sz="1101">
                <a:solidFill>
                  <a:srgbClr val="12407D"/>
                </a:solidFill>
                <a:latin typeface="DM Sans Bold"/>
              </a:rPr>
              <a:t>OUTREACH ENGAGEMENTS</a:t>
            </a:r>
          </a:p>
        </p:txBody>
      </p:sp>
      <p:sp>
        <p:nvSpPr>
          <p:cNvPr id="43" name="TextBox 37"/>
          <p:cNvSpPr txBox="1"/>
          <p:nvPr/>
        </p:nvSpPr>
        <p:spPr>
          <a:xfrm>
            <a:off x="6346106" y="3967226"/>
            <a:ext cx="1223106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1"/>
              </a:lnSpc>
            </a:pPr>
            <a:r>
              <a:rPr lang="en-US" sz="1101" dirty="0">
                <a:solidFill>
                  <a:schemeClr val="bg1"/>
                </a:solidFill>
                <a:latin typeface="DM Sans Bold"/>
              </a:rPr>
              <a:t>NUMBERS TESTED</a:t>
            </a:r>
          </a:p>
        </p:txBody>
      </p:sp>
      <p:sp>
        <p:nvSpPr>
          <p:cNvPr id="44" name="TextBox 38"/>
          <p:cNvSpPr txBox="1"/>
          <p:nvPr/>
        </p:nvSpPr>
        <p:spPr>
          <a:xfrm>
            <a:off x="1068888" y="3967226"/>
            <a:ext cx="1223106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1"/>
              </a:lnSpc>
            </a:pPr>
            <a:r>
              <a:rPr lang="en-US" sz="1101" dirty="0">
                <a:solidFill>
                  <a:srgbClr val="12407D"/>
                </a:solidFill>
                <a:latin typeface="DM Sans Bold"/>
              </a:rPr>
              <a:t>HEPATITIS AWARENESS TRAINING</a:t>
            </a:r>
          </a:p>
        </p:txBody>
      </p:sp>
      <p:sp>
        <p:nvSpPr>
          <p:cNvPr id="45" name="TextBox 39"/>
          <p:cNvSpPr txBox="1"/>
          <p:nvPr/>
        </p:nvSpPr>
        <p:spPr>
          <a:xfrm>
            <a:off x="2827897" y="3967226"/>
            <a:ext cx="1223106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1"/>
              </a:lnSpc>
            </a:pPr>
            <a:r>
              <a:rPr lang="en-US" sz="1101" dirty="0">
                <a:solidFill>
                  <a:schemeClr val="bg1"/>
                </a:solidFill>
                <a:latin typeface="DM Sans Bold"/>
              </a:rPr>
              <a:t>HAT/P2P TALKS DELIVERED TO PRISONERS</a:t>
            </a:r>
          </a:p>
        </p:txBody>
      </p:sp>
      <p:sp>
        <p:nvSpPr>
          <p:cNvPr id="46" name="TextBox 40"/>
          <p:cNvSpPr txBox="1"/>
          <p:nvPr/>
        </p:nvSpPr>
        <p:spPr>
          <a:xfrm>
            <a:off x="1071409" y="4553328"/>
            <a:ext cx="1223106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84"/>
              </a:lnSpc>
            </a:pPr>
            <a:r>
              <a:rPr lang="en-US" sz="2582" dirty="0">
                <a:solidFill>
                  <a:srgbClr val="12407D"/>
                </a:solidFill>
                <a:latin typeface="DM Sans Bold"/>
              </a:rPr>
              <a:t>6,166</a:t>
            </a:r>
          </a:p>
          <a:p>
            <a:pPr>
              <a:lnSpc>
                <a:spcPts val="435"/>
              </a:lnSpc>
            </a:pPr>
            <a:endParaRPr lang="en-US" sz="2582" dirty="0">
              <a:solidFill>
                <a:srgbClr val="12407D"/>
              </a:solidFill>
              <a:latin typeface="DM Sans Bold"/>
            </a:endParaRPr>
          </a:p>
        </p:txBody>
      </p:sp>
      <p:sp>
        <p:nvSpPr>
          <p:cNvPr id="47" name="TextBox 41"/>
          <p:cNvSpPr txBox="1"/>
          <p:nvPr/>
        </p:nvSpPr>
        <p:spPr>
          <a:xfrm>
            <a:off x="2827897" y="4534278"/>
            <a:ext cx="1223106" cy="56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28"/>
              </a:lnSpc>
            </a:pPr>
            <a:r>
              <a:rPr lang="en-US" sz="3041" dirty="0">
                <a:solidFill>
                  <a:schemeClr val="bg1"/>
                </a:solidFill>
                <a:latin typeface="DM Sans Bold"/>
              </a:rPr>
              <a:t>10,355</a:t>
            </a:r>
          </a:p>
        </p:txBody>
      </p:sp>
      <p:sp>
        <p:nvSpPr>
          <p:cNvPr id="48" name="TextBox 42"/>
          <p:cNvSpPr txBox="1"/>
          <p:nvPr/>
        </p:nvSpPr>
        <p:spPr>
          <a:xfrm>
            <a:off x="4583999" y="4534278"/>
            <a:ext cx="1323893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28"/>
              </a:lnSpc>
            </a:pPr>
            <a:r>
              <a:rPr lang="en-US" sz="2800" dirty="0">
                <a:solidFill>
                  <a:srgbClr val="12407D"/>
                </a:solidFill>
                <a:latin typeface="DM Sans Bold"/>
              </a:rPr>
              <a:t>130,438</a:t>
            </a:r>
          </a:p>
        </p:txBody>
      </p:sp>
      <p:sp>
        <p:nvSpPr>
          <p:cNvPr id="49" name="TextBox 43"/>
          <p:cNvSpPr txBox="1"/>
          <p:nvPr/>
        </p:nvSpPr>
        <p:spPr>
          <a:xfrm>
            <a:off x="8104163" y="4488512"/>
            <a:ext cx="1223106" cy="56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28"/>
              </a:lnSpc>
            </a:pPr>
            <a:r>
              <a:rPr lang="en-US" sz="3041" dirty="0">
                <a:solidFill>
                  <a:srgbClr val="12407D"/>
                </a:solidFill>
                <a:latin typeface="DM Sans Bold"/>
              </a:rPr>
              <a:t>1,208</a:t>
            </a:r>
          </a:p>
        </p:txBody>
      </p:sp>
      <p:sp>
        <p:nvSpPr>
          <p:cNvPr id="50" name="TextBox 44"/>
          <p:cNvSpPr txBox="1"/>
          <p:nvPr/>
        </p:nvSpPr>
        <p:spPr>
          <a:xfrm>
            <a:off x="6345154" y="4534278"/>
            <a:ext cx="1223106" cy="5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6"/>
              </a:lnSpc>
            </a:pPr>
            <a:r>
              <a:rPr lang="en-US" sz="2855" dirty="0">
                <a:solidFill>
                  <a:schemeClr val="bg1"/>
                </a:solidFill>
                <a:latin typeface="DM Sans Bold"/>
              </a:rPr>
              <a:t>43,539</a:t>
            </a:r>
          </a:p>
        </p:txBody>
      </p:sp>
      <p:sp>
        <p:nvSpPr>
          <p:cNvPr id="51" name="TextBox 45"/>
          <p:cNvSpPr txBox="1"/>
          <p:nvPr/>
        </p:nvSpPr>
        <p:spPr>
          <a:xfrm>
            <a:off x="1071409" y="5029537"/>
            <a:ext cx="1223106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1"/>
              </a:lnSpc>
            </a:pPr>
            <a:r>
              <a:rPr lang="en-US" sz="1101">
                <a:solidFill>
                  <a:srgbClr val="12407D"/>
                </a:solidFill>
                <a:latin typeface="DM Sans Bold"/>
              </a:rPr>
              <a:t>STAFF</a:t>
            </a:r>
          </a:p>
        </p:txBody>
      </p:sp>
      <p:sp>
        <p:nvSpPr>
          <p:cNvPr id="52" name="TextBox 46"/>
          <p:cNvSpPr txBox="1"/>
          <p:nvPr/>
        </p:nvSpPr>
        <p:spPr>
          <a:xfrm>
            <a:off x="1068887" y="5649592"/>
            <a:ext cx="1515636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7"/>
              </a:lnSpc>
            </a:pPr>
            <a:endParaRPr lang="en-US" sz="1097" dirty="0">
              <a:solidFill>
                <a:srgbClr val="12407D"/>
              </a:solidFill>
              <a:latin typeface="DM Sans Bold"/>
            </a:endParaRPr>
          </a:p>
        </p:txBody>
      </p:sp>
      <p:sp>
        <p:nvSpPr>
          <p:cNvPr id="53" name="TextBox 47"/>
          <p:cNvSpPr txBox="1"/>
          <p:nvPr/>
        </p:nvSpPr>
        <p:spPr>
          <a:xfrm>
            <a:off x="9869664" y="3967226"/>
            <a:ext cx="1223106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1"/>
              </a:lnSpc>
            </a:pPr>
            <a:r>
              <a:rPr lang="en-US" sz="1101" dirty="0">
                <a:solidFill>
                  <a:schemeClr val="bg1"/>
                </a:solidFill>
                <a:latin typeface="DM Sans Bold"/>
              </a:rPr>
              <a:t>WHOLE PRISON TESTING (HITTS)</a:t>
            </a:r>
          </a:p>
        </p:txBody>
      </p:sp>
      <p:sp>
        <p:nvSpPr>
          <p:cNvPr id="54" name="TextBox 48"/>
          <p:cNvSpPr txBox="1"/>
          <p:nvPr/>
        </p:nvSpPr>
        <p:spPr>
          <a:xfrm>
            <a:off x="9811546" y="4390608"/>
            <a:ext cx="122310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47"/>
              </a:lnSpc>
            </a:pPr>
            <a:r>
              <a:rPr lang="en-US" sz="3240" dirty="0">
                <a:solidFill>
                  <a:schemeClr val="bg1"/>
                </a:solidFill>
                <a:latin typeface="DM Sans Bold"/>
              </a:rPr>
              <a:t>64</a:t>
            </a:r>
          </a:p>
          <a:p>
            <a:pPr>
              <a:lnSpc>
                <a:spcPts val="5476"/>
              </a:lnSpc>
            </a:pPr>
            <a:r>
              <a:rPr lang="en-US" sz="3240" dirty="0">
                <a:solidFill>
                  <a:schemeClr val="bg1"/>
                </a:solidFill>
                <a:latin typeface="DM Sans Bold"/>
              </a:rPr>
              <a:t>14</a:t>
            </a:r>
          </a:p>
        </p:txBody>
      </p:sp>
      <p:sp>
        <p:nvSpPr>
          <p:cNvPr id="55" name="TextBox 49"/>
          <p:cNvSpPr txBox="1"/>
          <p:nvPr/>
        </p:nvSpPr>
        <p:spPr>
          <a:xfrm>
            <a:off x="9811546" y="5524286"/>
            <a:ext cx="1515636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1"/>
              </a:lnSpc>
            </a:pPr>
            <a:r>
              <a:rPr lang="en-US" sz="1031" dirty="0">
                <a:solidFill>
                  <a:schemeClr val="bg1"/>
                </a:solidFill>
                <a:latin typeface="DM Sans Bold"/>
              </a:rPr>
              <a:t>MAINTAIN MICRO ELIMINATION</a:t>
            </a:r>
          </a:p>
        </p:txBody>
      </p:sp>
      <p:sp>
        <p:nvSpPr>
          <p:cNvPr id="56" name="TextBox 50"/>
          <p:cNvSpPr txBox="1"/>
          <p:nvPr/>
        </p:nvSpPr>
        <p:spPr>
          <a:xfrm>
            <a:off x="9811546" y="4903281"/>
            <a:ext cx="1223106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1"/>
              </a:lnSpc>
            </a:pPr>
            <a:r>
              <a:rPr lang="en-US" sz="1101" dirty="0">
                <a:solidFill>
                  <a:schemeClr val="bg1"/>
                </a:solidFill>
                <a:latin typeface="DM Sans Bold"/>
              </a:rPr>
              <a:t>HITT EVENTS</a:t>
            </a:r>
          </a:p>
        </p:txBody>
      </p:sp>
      <p:pic>
        <p:nvPicPr>
          <p:cNvPr id="5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6068" y="2702532"/>
            <a:ext cx="954881" cy="963310"/>
          </a:xfrm>
          <a:prstGeom prst="rect">
            <a:avLst/>
          </a:prstGeom>
        </p:spPr>
      </p:pic>
      <p:pic>
        <p:nvPicPr>
          <p:cNvPr id="58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24063" y="2491716"/>
            <a:ext cx="1106870" cy="1106870"/>
          </a:xfrm>
          <a:prstGeom prst="rect">
            <a:avLst/>
          </a:prstGeom>
        </p:spPr>
      </p:pic>
      <p:pic>
        <p:nvPicPr>
          <p:cNvPr id="59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21146" y="2660171"/>
            <a:ext cx="990413" cy="1043539"/>
          </a:xfrm>
          <a:prstGeom prst="rect">
            <a:avLst/>
          </a:prstGeom>
        </p:spPr>
      </p:pic>
      <p:sp>
        <p:nvSpPr>
          <p:cNvPr id="60" name="Title 1">
            <a:extLst>
              <a:ext uri="{FF2B5EF4-FFF2-40B4-BE49-F238E27FC236}">
                <a16:creationId xmlns:a16="http://schemas.microsoft.com/office/drawing/2014/main" id="{E2600EE1-A1EB-6C72-AFCE-BCDB407AC6DD}"/>
              </a:ext>
            </a:extLst>
          </p:cNvPr>
          <p:cNvSpPr txBox="1">
            <a:spLocks/>
          </p:cNvSpPr>
          <p:nvPr/>
        </p:nvSpPr>
        <p:spPr>
          <a:xfrm>
            <a:off x="1066195" y="7620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cap="none" dirty="0"/>
              <a:t>PRISON PEER PROGRAMME </a:t>
            </a:r>
            <a:r>
              <a:rPr lang="en-GB" dirty="0"/>
              <a:t>2018-23</a:t>
            </a:r>
          </a:p>
        </p:txBody>
      </p:sp>
    </p:spTree>
    <p:extLst>
      <p:ext uri="{BB962C8B-B14F-4D97-AF65-F5344CB8AC3E}">
        <p14:creationId xmlns:p14="http://schemas.microsoft.com/office/powerpoint/2010/main" val="2289428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1" b="8124"/>
          <a:stretch/>
        </p:blipFill>
        <p:spPr>
          <a:xfrm>
            <a:off x="9383412" y="2340399"/>
            <a:ext cx="2474992" cy="130685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773021C-D1D8-A6F2-540E-75CF5DDF0892}"/>
              </a:ext>
            </a:extLst>
          </p:cNvPr>
          <p:cNvSpPr/>
          <p:nvPr/>
        </p:nvSpPr>
        <p:spPr>
          <a:xfrm>
            <a:off x="0" y="73572"/>
            <a:ext cx="12192000" cy="2144110"/>
          </a:xfrm>
          <a:prstGeom prst="rect">
            <a:avLst/>
          </a:prstGeom>
          <a:solidFill>
            <a:srgbClr val="0F49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600EE1-A1EB-6C72-AFCE-BCDB407AC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cap="none" dirty="0"/>
              <a:t>KEY MAGIC INGREDIENTS 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5828633"/>
              </p:ext>
            </p:extLst>
          </p:nvPr>
        </p:nvGraphicFramePr>
        <p:xfrm>
          <a:off x="-379609" y="2607659"/>
          <a:ext cx="10353762" cy="3695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A19443DF-3788-6158-0049-559E1CDD12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 bright="70000" contrast="-70000"/>
            <a:alphaModFix amt="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6832" t="7744" r="-9710" b="-5331"/>
          <a:stretch/>
        </p:blipFill>
        <p:spPr>
          <a:xfrm>
            <a:off x="6972300" y="0"/>
            <a:ext cx="5653659" cy="126418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F3F0452-2971-B52C-8A67-3D7EC6E96EF3}"/>
              </a:ext>
            </a:extLst>
          </p:cNvPr>
          <p:cNvSpPr txBox="1">
            <a:spLocks/>
          </p:cNvSpPr>
          <p:nvPr/>
        </p:nvSpPr>
        <p:spPr>
          <a:xfrm>
            <a:off x="913794" y="2217682"/>
            <a:ext cx="10899833" cy="4246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600" b="1" dirty="0">
              <a:solidFill>
                <a:schemeClr val="tx1">
                  <a:lumMod val="2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600" dirty="0">
              <a:solidFill>
                <a:schemeClr val="tx1">
                  <a:lumMod val="25000"/>
                </a:schemeClr>
              </a:solidFill>
              <a:effectLst/>
              <a:ea typeface="Verdana" panose="020B0604030504040204" pitchFamily="34" charset="0"/>
            </a:endParaRPr>
          </a:p>
          <a:p>
            <a:endParaRPr lang="en-GB" sz="1400" b="1" dirty="0">
              <a:solidFill>
                <a:schemeClr val="tx1">
                  <a:lumMod val="25000"/>
                </a:schemeClr>
              </a:solidFill>
              <a:effectLst/>
              <a:ea typeface="Verdan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E36BA4-53DA-BD67-ECB2-C1D0BA74FD4D}"/>
              </a:ext>
            </a:extLst>
          </p:cNvPr>
          <p:cNvCxnSpPr>
            <a:cxnSpLocks/>
          </p:cNvCxnSpPr>
          <p:nvPr/>
        </p:nvCxnSpPr>
        <p:spPr>
          <a:xfrm>
            <a:off x="0" y="1935921"/>
            <a:ext cx="9228083" cy="0"/>
          </a:xfrm>
          <a:prstGeom prst="line">
            <a:avLst/>
          </a:prstGeom>
          <a:ln w="60325" cap="rnd">
            <a:solidFill>
              <a:srgbClr val="F38469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5518950" y="2094965"/>
            <a:ext cx="1652277" cy="1598855"/>
            <a:chOff x="4992124" y="1662811"/>
            <a:chExt cx="2032324" cy="2032324"/>
          </a:xfrm>
        </p:grpSpPr>
        <p:sp>
          <p:nvSpPr>
            <p:cNvPr id="10" name="Shape 9"/>
            <p:cNvSpPr/>
            <p:nvPr/>
          </p:nvSpPr>
          <p:spPr>
            <a:xfrm>
              <a:off x="4992124" y="1662811"/>
              <a:ext cx="2032324" cy="2032324"/>
            </a:xfrm>
            <a:prstGeom prst="gear9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Shape 4"/>
            <p:cNvSpPr txBox="1"/>
            <p:nvPr/>
          </p:nvSpPr>
          <p:spPr>
            <a:xfrm>
              <a:off x="5400712" y="2138873"/>
              <a:ext cx="1215148" cy="10446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000" kern="1200" dirty="0"/>
                <a:t>Peer volunteers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31951" y="3006675"/>
            <a:ext cx="1744868" cy="1711438"/>
            <a:chOff x="3789357" y="1155986"/>
            <a:chExt cx="1478054" cy="1478054"/>
          </a:xfrm>
        </p:grpSpPr>
        <p:sp>
          <p:nvSpPr>
            <p:cNvPr id="13" name="Shape 12"/>
            <p:cNvSpPr/>
            <p:nvPr/>
          </p:nvSpPr>
          <p:spPr>
            <a:xfrm>
              <a:off x="3789357" y="1155986"/>
              <a:ext cx="1478054" cy="1478054"/>
            </a:xfrm>
            <a:prstGeom prst="gear6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Shape 4"/>
            <p:cNvSpPr txBox="1"/>
            <p:nvPr/>
          </p:nvSpPr>
          <p:spPr>
            <a:xfrm>
              <a:off x="4161462" y="1530340"/>
              <a:ext cx="774062" cy="729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000" kern="1200" dirty="0"/>
                <a:t>Collaboration &amp; Partnerships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170111" y="4621190"/>
            <a:ext cx="1744868" cy="1711438"/>
            <a:chOff x="3789357" y="1155986"/>
            <a:chExt cx="1478054" cy="1478054"/>
          </a:xfrm>
        </p:grpSpPr>
        <p:sp>
          <p:nvSpPr>
            <p:cNvPr id="17" name="Shape 16"/>
            <p:cNvSpPr/>
            <p:nvPr/>
          </p:nvSpPr>
          <p:spPr>
            <a:xfrm>
              <a:off x="3789357" y="1155986"/>
              <a:ext cx="1478054" cy="1478054"/>
            </a:xfrm>
            <a:prstGeom prst="gear6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Shape 4"/>
            <p:cNvSpPr txBox="1"/>
            <p:nvPr/>
          </p:nvSpPr>
          <p:spPr>
            <a:xfrm>
              <a:off x="4161462" y="1530340"/>
              <a:ext cx="733844" cy="7293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000" kern="1200" dirty="0"/>
                <a:t>Buy-in from criminal justice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39671" y="3376919"/>
            <a:ext cx="1903780" cy="1945720"/>
            <a:chOff x="4992124" y="1662811"/>
            <a:chExt cx="2032324" cy="2032324"/>
          </a:xfrm>
        </p:grpSpPr>
        <p:sp>
          <p:nvSpPr>
            <p:cNvPr id="20" name="Shape 19"/>
            <p:cNvSpPr/>
            <p:nvPr/>
          </p:nvSpPr>
          <p:spPr>
            <a:xfrm>
              <a:off x="4992124" y="1662811"/>
              <a:ext cx="2032324" cy="2032324"/>
            </a:xfrm>
            <a:prstGeom prst="gear9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4"/>
            <p:cNvSpPr txBox="1"/>
            <p:nvPr/>
          </p:nvSpPr>
          <p:spPr>
            <a:xfrm>
              <a:off x="5400712" y="2138873"/>
              <a:ext cx="1215148" cy="10446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000" kern="1200" dirty="0"/>
                <a:t>National funding from the D</a:t>
              </a:r>
              <a:r>
                <a:rPr lang="en-GB" sz="1000" dirty="0"/>
                <a:t>epartment of Health </a:t>
              </a:r>
              <a:endParaRPr lang="en-GB" sz="1000" kern="1200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547" y="3749909"/>
            <a:ext cx="2470857" cy="138985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t="27548" r="16112" b="10370"/>
          <a:stretch/>
        </p:blipFill>
        <p:spPr>
          <a:xfrm>
            <a:off x="9390379" y="5270598"/>
            <a:ext cx="2468880" cy="153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2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773021C-D1D8-A6F2-540E-75CF5DDF0892}"/>
              </a:ext>
            </a:extLst>
          </p:cNvPr>
          <p:cNvSpPr/>
          <p:nvPr/>
        </p:nvSpPr>
        <p:spPr>
          <a:xfrm>
            <a:off x="0" y="0"/>
            <a:ext cx="12192000" cy="2144110"/>
          </a:xfrm>
          <a:prstGeom prst="rect">
            <a:avLst/>
          </a:prstGeom>
          <a:solidFill>
            <a:srgbClr val="0F49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600EE1-A1EB-6C72-AFCE-BCDB407AC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 Challenges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5093487"/>
              </p:ext>
            </p:extLst>
          </p:nvPr>
        </p:nvGraphicFramePr>
        <p:xfrm>
          <a:off x="862442" y="2427368"/>
          <a:ext cx="10353762" cy="4125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A19443DF-3788-6158-0049-559E1CDD12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  <a:alphaModFix amt="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6832" t="7744" r="-9710" b="-5331"/>
          <a:stretch/>
        </p:blipFill>
        <p:spPr>
          <a:xfrm>
            <a:off x="6972300" y="0"/>
            <a:ext cx="5653659" cy="126418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F3F0452-2971-B52C-8A67-3D7EC6E96EF3}"/>
              </a:ext>
            </a:extLst>
          </p:cNvPr>
          <p:cNvSpPr txBox="1">
            <a:spLocks/>
          </p:cNvSpPr>
          <p:nvPr/>
        </p:nvSpPr>
        <p:spPr>
          <a:xfrm>
            <a:off x="913795" y="2217682"/>
            <a:ext cx="10563502" cy="46403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>
              <a:solidFill>
                <a:schemeClr val="tx1">
                  <a:lumMod val="2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E36BA4-53DA-BD67-ECB2-C1D0BA74FD4D}"/>
              </a:ext>
            </a:extLst>
          </p:cNvPr>
          <p:cNvCxnSpPr>
            <a:cxnSpLocks/>
          </p:cNvCxnSpPr>
          <p:nvPr/>
        </p:nvCxnSpPr>
        <p:spPr>
          <a:xfrm>
            <a:off x="0" y="1935921"/>
            <a:ext cx="7325710" cy="0"/>
          </a:xfrm>
          <a:prstGeom prst="line">
            <a:avLst/>
          </a:prstGeom>
          <a:ln w="60325" cap="rnd">
            <a:solidFill>
              <a:srgbClr val="F38469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61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00EE1-A1EB-6C72-AFCE-BCDB407AC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64183"/>
            <a:ext cx="10353761" cy="671738"/>
          </a:xfrm>
        </p:spPr>
        <p:txBody>
          <a:bodyPr/>
          <a:lstStyle/>
          <a:p>
            <a:pPr algn="l"/>
            <a:r>
              <a:rPr lang="en-GB" cap="none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PERSONAL EXPERIENCE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19443DF-3788-6158-0049-559E1CDD12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 amt="70000"/>
          </a:blip>
          <a:srcRect l="-6832" t="7744" r="-9710" b="-5331"/>
          <a:stretch/>
        </p:blipFill>
        <p:spPr>
          <a:xfrm>
            <a:off x="6972300" y="0"/>
            <a:ext cx="5653659" cy="126418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F3F0452-2971-B52C-8A67-3D7EC6E96EF3}"/>
              </a:ext>
            </a:extLst>
          </p:cNvPr>
          <p:cNvSpPr txBox="1">
            <a:spLocks/>
          </p:cNvSpPr>
          <p:nvPr/>
        </p:nvSpPr>
        <p:spPr>
          <a:xfrm>
            <a:off x="913795" y="2531837"/>
            <a:ext cx="7651085" cy="1295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E36BA4-53DA-BD67-ECB2-C1D0BA74FD4D}"/>
              </a:ext>
            </a:extLst>
          </p:cNvPr>
          <p:cNvCxnSpPr>
            <a:cxnSpLocks/>
          </p:cNvCxnSpPr>
          <p:nvPr/>
        </p:nvCxnSpPr>
        <p:spPr>
          <a:xfrm>
            <a:off x="0" y="1935921"/>
            <a:ext cx="3668110" cy="0"/>
          </a:xfrm>
          <a:prstGeom prst="line">
            <a:avLst/>
          </a:prstGeom>
          <a:ln w="60325" cap="rnd">
            <a:solidFill>
              <a:srgbClr val="F38469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7131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Custom 23">
      <a:dk1>
        <a:srgbClr val="E5E5E5"/>
      </a:dk1>
      <a:lt1>
        <a:srgbClr val="E5E5E5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C3F7EC"/>
      </a:hlink>
      <a:folHlink>
        <a:srgbClr val="356A95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G_28.3v1.potx" id="{594703A1-F472-4B6D-8A07-1BB045163C77}" vid="{4788FFA1-1C9C-4A7D-A1F7-EE21E385CCE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D09AC770CBB04ABB2C0E5DB94E9B5A" ma:contentTypeVersion="10" ma:contentTypeDescription="Create a new document." ma:contentTypeScope="" ma:versionID="f49c1d7715e491b519b32a2b36cc530a">
  <xsd:schema xmlns:xsd="http://www.w3.org/2001/XMLSchema" xmlns:xs="http://www.w3.org/2001/XMLSchema" xmlns:p="http://schemas.microsoft.com/office/2006/metadata/properties" xmlns:ns3="d3cef372-362a-4f3b-8280-5ddcfb6a1cd7" targetNamespace="http://schemas.microsoft.com/office/2006/metadata/properties" ma:root="true" ma:fieldsID="8540517c0aa40ab1daa5cc07e848d25b" ns3:_="">
    <xsd:import namespace="d3cef372-362a-4f3b-8280-5ddcfb6a1cd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cef372-362a-4f3b-8280-5ddcfb6a1c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E03664-7C38-4C40-89CD-1834ECC720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6765CCE-F355-4662-BEE1-EF94F7A8DD48}">
  <ds:schemaRefs>
    <ds:schemaRef ds:uri="http://schemas.microsoft.com/office/2006/documentManagement/types"/>
    <ds:schemaRef ds:uri="d3cef372-362a-4f3b-8280-5ddcfb6a1cd7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0A644C1-7CFF-4A3F-99EB-B823F8098A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cef372-362a-4f3b-8280-5ddcfb6a1c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RAG_28.3v1</Template>
  <TotalTime>0</TotalTime>
  <Words>395</Words>
  <Application>Microsoft Office PowerPoint</Application>
  <PresentationFormat>Widescreen</PresentationFormat>
  <Paragraphs>82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DM Sans Bold</vt:lpstr>
      <vt:lpstr>Verdana</vt:lpstr>
      <vt:lpstr>Damask</vt:lpstr>
      <vt:lpstr>Community-led models for improving care in prison: successes and challenges </vt:lpstr>
      <vt:lpstr>BACKGROUND INFORMATION </vt:lpstr>
      <vt:lpstr>WHAT WE DO </vt:lpstr>
      <vt:lpstr>Prisons IN ENGLAND </vt:lpstr>
      <vt:lpstr>SUCCESSES AND CHALLENGES </vt:lpstr>
      <vt:lpstr> </vt:lpstr>
      <vt:lpstr>KEY MAGIC INGREDIENTS  </vt:lpstr>
      <vt:lpstr> Challenges </vt:lpstr>
      <vt:lpstr>PERSONAL EXPERIENCE</vt:lpstr>
      <vt:lpstr>Take home messages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Bridges to Eliminate Hepatitis C virus in English prisons</dc:title>
  <dc:creator>Sean Cox</dc:creator>
  <cp:lastModifiedBy>Brooke Nolan</cp:lastModifiedBy>
  <cp:revision>71</cp:revision>
  <dcterms:created xsi:type="dcterms:W3CDTF">2023-10-04T12:08:59Z</dcterms:created>
  <dcterms:modified xsi:type="dcterms:W3CDTF">2023-11-28T08:37:20Z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0x010100C0D09AC770CBB04ABB2C0E5DB94E9B5A</vt:lpwstr>
  </property>
</Properties>
</file>