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notesMasterIdLst>
    <p:notesMasterId r:id="rId14"/>
  </p:notesMasterIdLst>
  <p:sldIdLst>
    <p:sldId id="258" r:id="rId2"/>
    <p:sldId id="259" r:id="rId3"/>
    <p:sldId id="260" r:id="rId4"/>
    <p:sldId id="268" r:id="rId5"/>
    <p:sldId id="264" r:id="rId6"/>
    <p:sldId id="270" r:id="rId7"/>
    <p:sldId id="265" r:id="rId8"/>
    <p:sldId id="263" r:id="rId9"/>
    <p:sldId id="267" r:id="rId10"/>
    <p:sldId id="269" r:id="rId11"/>
    <p:sldId id="261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4"/>
    <p:restoredTop sz="95884"/>
  </p:normalViewPr>
  <p:slideViewPr>
    <p:cSldViewPr snapToGrid="0">
      <p:cViewPr varScale="1">
        <p:scale>
          <a:sx n="109" d="100"/>
          <a:sy n="109" d="100"/>
        </p:scale>
        <p:origin x="4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BA432-5E71-854E-A16D-2155AC1D12AD}" type="datetimeFigureOut">
              <a:rPr lang="en-US" smtClean="0"/>
              <a:t>11/6/23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23F82-1AD4-DC4D-BD45-FE3999881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80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23F82-1AD4-DC4D-BD45-FE39998813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20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Telehealth support from peers in Oregon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23F82-1AD4-DC4D-BD45-FE39998813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34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smtClean="0"/>
              <a:t>11/6/23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00886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smtClean="0"/>
              <a:t>11/6/23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218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smtClean="0"/>
              <a:t>11/6/23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939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smtClean="0"/>
              <a:t>11/6/23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4535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smtClean="0"/>
              <a:t>11/6/23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393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smtClean="0"/>
              <a:t>11/6/23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602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smtClean="0"/>
              <a:t>11/6/23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52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  <a:t>11/6/23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107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smtClean="0"/>
              <a:t>11/6/23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803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11/6/23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042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11/6/23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165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  <a:t>11/6/23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309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  <a:t>11/6/23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017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11/6/23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449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11/6/23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616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/>
              <a:t>11/6/23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361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11/6/23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898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11/6/23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00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0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0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36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7" name="Picture 22">
            <a:extLst>
              <a:ext uri="{FF2B5EF4-FFF2-40B4-BE49-F238E27FC236}">
                <a16:creationId xmlns:a16="http://schemas.microsoft.com/office/drawing/2014/main" id="{F793411C-A1D8-450D-9561-24C75D6D7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8" name="Rectangle 24">
            <a:extLst>
              <a:ext uri="{FF2B5EF4-FFF2-40B4-BE49-F238E27FC236}">
                <a16:creationId xmlns:a16="http://schemas.microsoft.com/office/drawing/2014/main" id="{CD4E68FE-D0E7-4AC4-9D37-BC9A10E71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0"/>
            <a:ext cx="4632997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9F958711-6F0F-4DAF-B6D7-38676273C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9320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BB71B-AD68-3E5E-901C-77BA469B3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63" y="2177394"/>
            <a:ext cx="3326650" cy="2028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chemeClr val="accent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INHSU 2023 </a:t>
            </a:r>
            <a:r>
              <a:rPr lang="en-AU" b="1" dirty="0">
                <a:latin typeface="Cavolini" panose="03000502040302020204" pitchFamily="66" charset="0"/>
                <a:cs typeface="Cavolini" panose="03000502040302020204" pitchFamily="66" charset="0"/>
              </a:rPr>
              <a:t>Genève</a:t>
            </a:r>
            <a:r>
              <a:rPr lang="en-AU" dirty="0">
                <a:latin typeface="Cavolini" panose="03000502040302020204" pitchFamily="66" charset="0"/>
                <a:cs typeface="Cavolini" panose="03000502040302020204" pitchFamily="66" charset="0"/>
              </a:rPr>
              <a:t> </a:t>
            </a:r>
            <a:endParaRPr lang="en-US" sz="6600" dirty="0">
              <a:solidFill>
                <a:schemeClr val="accent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A7F44-FC6F-064F-B81F-855A4CF914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3294" y="4564736"/>
            <a:ext cx="3326649" cy="106697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buClr>
                <a:schemeClr val="accent1"/>
              </a:buClr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Models of care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43839F-D746-4BD2-AF83-A2D59C171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48871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22DB94-BA9F-403F-85B2-FD0A22CAD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537" y="5762147"/>
            <a:ext cx="4250216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F0A5978-229F-41F1-B213-A2B43E442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1883" y="450792"/>
            <a:ext cx="6636823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body of water with buildings and trees&#10;&#10;Description automatically generated">
            <a:extLst>
              <a:ext uri="{FF2B5EF4-FFF2-40B4-BE49-F238E27FC236}">
                <a16:creationId xmlns:a16="http://schemas.microsoft.com/office/drawing/2014/main" id="{578716A5-A071-62FF-C394-EE579A98816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7766" r="7769" b="3"/>
          <a:stretch/>
        </p:blipFill>
        <p:spPr>
          <a:xfrm>
            <a:off x="5321367" y="684680"/>
            <a:ext cx="6174771" cy="548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74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64994D-CE60-DE39-6E9E-8A4A4204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Public health </a:t>
            </a:r>
            <a:r>
              <a:rPr lang="en-US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vs</a:t>
            </a:r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 comprehensive care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999CF5-FCFC-200F-ECEC-A50C0ED8F0D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High intensity testing activities</a:t>
            </a:r>
          </a:p>
          <a:p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++ effort to find people</a:t>
            </a:r>
          </a:p>
          <a:p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Treatment as prevention</a:t>
            </a:r>
          </a:p>
          <a:p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Wrap around services</a:t>
            </a:r>
          </a:p>
          <a:p>
            <a:r>
              <a:rPr lang="en-US" cap="none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Person centered</a:t>
            </a:r>
          </a:p>
          <a:p>
            <a:endParaRPr lang="en-US" cap="none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cap="none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5EAA50-C2B0-9A51-C105-03CF5C99C79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Comprehensive health assessment prior to treatment </a:t>
            </a:r>
          </a:p>
          <a:p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Gateway into health services</a:t>
            </a:r>
          </a:p>
          <a:p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Follow up – primary care referrals</a:t>
            </a:r>
          </a:p>
          <a:p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Identifies other health needs</a:t>
            </a:r>
          </a:p>
          <a:p>
            <a:r>
              <a:rPr lang="en-US" cap="none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Person centered</a:t>
            </a:r>
          </a:p>
          <a:p>
            <a:endParaRPr lang="en-US" cap="none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cap="none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327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4ED97C70-FD3B-4E86-B097-9CE15521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9" name="Freeform 11">
            <a:extLst>
              <a:ext uri="{FF2B5EF4-FFF2-40B4-BE49-F238E27FC236}">
                <a16:creationId xmlns:a16="http://schemas.microsoft.com/office/drawing/2014/main" id="{01C1ABBF-1FEC-4A49-A551-F27CD44B5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3">
            <a:extLst>
              <a:ext uri="{FF2B5EF4-FFF2-40B4-BE49-F238E27FC236}">
                <a16:creationId xmlns:a16="http://schemas.microsoft.com/office/drawing/2014/main" id="{1CA91522-208A-4484-BA4E-719881FA2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Freeform 25">
            <a:extLst>
              <a:ext uri="{FF2B5EF4-FFF2-40B4-BE49-F238E27FC236}">
                <a16:creationId xmlns:a16="http://schemas.microsoft.com/office/drawing/2014/main" id="{2E6EF473-1243-402E-9B74-D2E9354B2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Freeform 14">
            <a:extLst>
              <a:ext uri="{FF2B5EF4-FFF2-40B4-BE49-F238E27FC236}">
                <a16:creationId xmlns:a16="http://schemas.microsoft.com/office/drawing/2014/main" id="{D9A018C6-6DFA-4D3D-9FE6-3FA39DED7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47" name="5-Point Star 24">
            <a:extLst>
              <a:ext uri="{FF2B5EF4-FFF2-40B4-BE49-F238E27FC236}">
                <a16:creationId xmlns:a16="http://schemas.microsoft.com/office/drawing/2014/main" id="{BF298784-0DFC-4546-A452-BC3FC830D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D309981-B754-4168-8C9E-894CC416E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47C74A5-2625-4DB6-A341-19E8A9A03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6974"/>
            <a:ext cx="12188952" cy="260102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06D0A-58CC-BEE4-AA13-4191E4495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47" y="4716401"/>
            <a:ext cx="10805790" cy="107362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8000" cap="none" dirty="0">
                <a:solidFill>
                  <a:schemeClr val="accent1"/>
                </a:solidFill>
              </a:rPr>
              <a:t>Get out – Get down – Get real</a:t>
            </a:r>
          </a:p>
        </p:txBody>
      </p:sp>
      <p:sp>
        <p:nvSpPr>
          <p:cNvPr id="53" name="5-Point Star 31">
            <a:extLst>
              <a:ext uri="{FF2B5EF4-FFF2-40B4-BE49-F238E27FC236}">
                <a16:creationId xmlns:a16="http://schemas.microsoft.com/office/drawing/2014/main" id="{08C514A6-ADA6-4AC3-8859-56236B3EC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03408" y="6388943"/>
            <a:ext cx="373049" cy="37304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FFA61B5-780E-4549-BF7F-1F72E4BC7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954" y="457201"/>
            <a:ext cx="11261749" cy="3343894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ock with a boat on it&#10;&#10;Description automatically generated">
            <a:extLst>
              <a:ext uri="{FF2B5EF4-FFF2-40B4-BE49-F238E27FC236}">
                <a16:creationId xmlns:a16="http://schemas.microsoft.com/office/drawing/2014/main" id="{0CEBE567-7247-B0BF-DE1E-8D7E9577B4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265" r="-2" b="32266"/>
          <a:stretch/>
        </p:blipFill>
        <p:spPr>
          <a:xfrm>
            <a:off x="691547" y="691546"/>
            <a:ext cx="10805789" cy="2874505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AB99939-53EC-4B1E-9DD0-AF9F0BFE1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2134" y="4491323"/>
            <a:ext cx="12201086" cy="0"/>
          </a:xfrm>
          <a:prstGeom prst="line">
            <a:avLst/>
          </a:pr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910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627616D-1B67-48A2-86A0-C10466325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D5DD51-BA7C-4624-97BD-55B25D988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9964" y="0"/>
            <a:ext cx="461356" cy="6858000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88900" dist="635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ign with a red triangle and a blue eye&#10;&#10;Description automatically generated">
            <a:extLst>
              <a:ext uri="{FF2B5EF4-FFF2-40B4-BE49-F238E27FC236}">
                <a16:creationId xmlns:a16="http://schemas.microsoft.com/office/drawing/2014/main" id="{EA5A2410-3060-2BC7-31D9-9B16DCD28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59" r="1" b="4807"/>
          <a:stretch/>
        </p:blipFill>
        <p:spPr>
          <a:xfrm>
            <a:off x="20" y="10"/>
            <a:ext cx="1009994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07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0">
            <a:extLst>
              <a:ext uri="{FF2B5EF4-FFF2-40B4-BE49-F238E27FC236}">
                <a16:creationId xmlns:a16="http://schemas.microsoft.com/office/drawing/2014/main" id="{BD1709B6-2D13-47D6-979C-CCBBFAE9F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12">
            <a:extLst>
              <a:ext uri="{FF2B5EF4-FFF2-40B4-BE49-F238E27FC236}">
                <a16:creationId xmlns:a16="http://schemas.microsoft.com/office/drawing/2014/main" id="{1F095F43-ED14-4B48-ADDB-8AD8ADDE9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4" name="Rectangle 13">
              <a:extLst>
                <a:ext uri="{FF2B5EF4-FFF2-40B4-BE49-F238E27FC236}">
                  <a16:creationId xmlns:a16="http://schemas.microsoft.com/office/drawing/2014/main" id="{1260C78A-64CD-4535-BCA6-3FD9898F8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A2D1CC73-8BB1-477E-B862-1C4BA2985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E9F43D-E046-4ACC-B164-E012848FB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D33C017-0BC1-C782-5E3C-3678BCF8D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812" y="685800"/>
            <a:ext cx="3072869" cy="11519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cap="none" dirty="0">
                <a:solidFill>
                  <a:schemeClr val="accent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What vehicle?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2291D6-46F3-49BE-B424-E2C74A2BA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7045932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bicycle decorated with flowers&#10;&#10;Description automatically generated">
            <a:extLst>
              <a:ext uri="{FF2B5EF4-FFF2-40B4-BE49-F238E27FC236}">
                <a16:creationId xmlns:a16="http://schemas.microsoft.com/office/drawing/2014/main" id="{502003DF-30ED-7279-5199-F319CF36E3A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/>
          <a:stretch>
            <a:fillRect/>
          </a:stretch>
        </p:blipFill>
        <p:spPr>
          <a:xfrm>
            <a:off x="1216566" y="689358"/>
            <a:ext cx="5626178" cy="421963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2718E-5419-23CE-4A05-28FFFC143E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06592" y="2071048"/>
            <a:ext cx="3076090" cy="28379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Clr>
                <a:schemeClr val="accent1"/>
              </a:buClr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Backpacks</a:t>
            </a:r>
          </a:p>
          <a:p>
            <a:pPr>
              <a:buClr>
                <a:schemeClr val="accent1"/>
              </a:buClr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Bicycles</a:t>
            </a:r>
          </a:p>
          <a:p>
            <a:pPr>
              <a:buClr>
                <a:schemeClr val="accent1"/>
              </a:buClr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Buses</a:t>
            </a:r>
          </a:p>
        </p:txBody>
      </p:sp>
    </p:spTree>
    <p:extLst>
      <p:ext uri="{BB962C8B-B14F-4D97-AF65-F5344CB8AC3E}">
        <p14:creationId xmlns:p14="http://schemas.microsoft.com/office/powerpoint/2010/main" val="213511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icycle with a trailer&#10;&#10;Description automatically generated">
            <a:extLst>
              <a:ext uri="{FF2B5EF4-FFF2-40B4-BE49-F238E27FC236}">
                <a16:creationId xmlns:a16="http://schemas.microsoft.com/office/drawing/2014/main" id="{43F9FF8D-47A3-54D5-83B9-D26B2F2042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83" r="1" b="29256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70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4D7BBA-E723-16DF-FAE4-A7A345853C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80" r="1" b="22759"/>
          <a:stretch/>
        </p:blipFill>
        <p:spPr>
          <a:xfrm rot="430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08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9">
            <a:extLst>
              <a:ext uri="{FF2B5EF4-FFF2-40B4-BE49-F238E27FC236}">
                <a16:creationId xmlns:a16="http://schemas.microsoft.com/office/drawing/2014/main" id="{BD1709B6-2D13-47D6-979C-CCBBFAE9F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11">
            <a:extLst>
              <a:ext uri="{FF2B5EF4-FFF2-40B4-BE49-F238E27FC236}">
                <a16:creationId xmlns:a16="http://schemas.microsoft.com/office/drawing/2014/main" id="{1F095F43-ED14-4B48-ADDB-8AD8ADDE9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1260C78A-64CD-4535-BCA6-3FD9898F8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A2D1CC73-8BB1-477E-B862-1C4BA2985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6E9F43D-E046-4ACC-B164-E012848FB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B5F49D-D83B-1D60-F6DF-65C95C360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270" y="116659"/>
            <a:ext cx="3297525" cy="80922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4400" cap="none" dirty="0">
                <a:solidFill>
                  <a:schemeClr val="accent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What box?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2291D6-46F3-49BE-B424-E2C74A2BA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7045932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oat with long horns in a field&#10;&#10;Description automatically generated">
            <a:extLst>
              <a:ext uri="{FF2B5EF4-FFF2-40B4-BE49-F238E27FC236}">
                <a16:creationId xmlns:a16="http://schemas.microsoft.com/office/drawing/2014/main" id="{00AA2393-AB00-8EA9-5FF9-1C2559DBF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566" y="689358"/>
            <a:ext cx="5626178" cy="421963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948CA-CD17-297D-151B-F24600ABE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411" y="802705"/>
            <a:ext cx="3384501" cy="4920687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l">
              <a:buClr>
                <a:schemeClr val="accent1"/>
              </a:buClr>
            </a:pP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Adaptive + flexible</a:t>
            </a:r>
          </a:p>
          <a:p>
            <a:pPr indent="-2286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Integrated</a:t>
            </a:r>
          </a:p>
          <a:p>
            <a:pPr lvl="1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AOD</a:t>
            </a:r>
          </a:p>
          <a:p>
            <a:pPr lvl="1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Mental health</a:t>
            </a:r>
          </a:p>
          <a:p>
            <a:pPr lvl="1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Cancer services</a:t>
            </a:r>
          </a:p>
          <a:p>
            <a:pPr indent="-2286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Collaborative</a:t>
            </a:r>
          </a:p>
          <a:p>
            <a:pPr indent="-2286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Multidisciplinary / </a:t>
            </a:r>
            <a:r>
              <a:rPr lang="en-US" cap="none" dirty="0" err="1">
                <a:latin typeface="Cavolini" panose="03000502040302020204" pitchFamily="66" charset="0"/>
                <a:cs typeface="Cavolini" panose="03000502040302020204" pitchFamily="66" charset="0"/>
              </a:rPr>
              <a:t>interdisciplanary</a:t>
            </a:r>
            <a:endParaRPr lang="en-US" cap="none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lvl="1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Nurse led – NP program</a:t>
            </a:r>
          </a:p>
          <a:p>
            <a:pPr lvl="1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Pharmacists on board</a:t>
            </a:r>
          </a:p>
          <a:p>
            <a:pPr lvl="1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Social workers</a:t>
            </a:r>
          </a:p>
          <a:p>
            <a:pPr indent="-2286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Innovative</a:t>
            </a:r>
          </a:p>
          <a:p>
            <a:pPr lvl="1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Phones</a:t>
            </a:r>
          </a:p>
          <a:p>
            <a:pPr lvl="1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Hotel vouchers</a:t>
            </a:r>
          </a:p>
          <a:p>
            <a:pPr lvl="1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Seek and treat</a:t>
            </a:r>
          </a:p>
          <a:p>
            <a:pPr lvl="1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Feet on the street</a:t>
            </a:r>
          </a:p>
          <a:p>
            <a:pPr lvl="1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After hours outreach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5CA4CA-FA33-BCA0-DD3B-684B637C2712}"/>
              </a:ext>
            </a:extLst>
          </p:cNvPr>
          <p:cNvSpPr/>
          <p:nvPr/>
        </p:nvSpPr>
        <p:spPr>
          <a:xfrm rot="20295138">
            <a:off x="4455165" y="3774980"/>
            <a:ext cx="1715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Ziege</a:t>
            </a:r>
            <a:endParaRPr lang="en-GB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901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E1DA1A-D771-4D46-063D-7CD151602B40}"/>
              </a:ext>
            </a:extLst>
          </p:cNvPr>
          <p:cNvSpPr txBox="1"/>
          <p:nvPr/>
        </p:nvSpPr>
        <p:spPr>
          <a:xfrm>
            <a:off x="325583" y="383462"/>
            <a:ext cx="61375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Peer-Facilitated Telemedicine Hepatitis C Treatment for Rural People Who Use Drugs</a:t>
            </a:r>
            <a:r>
              <a:rPr lang="en-US" sz="1800" b="0" i="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b="0" i="0" dirty="0">
              <a:solidFill>
                <a:schemeClr val="accent1">
                  <a:lumMod val="50000"/>
                </a:schemeClr>
              </a:solidFill>
              <a:effectLst/>
              <a:latin typeface="Segoe UI" panose="020F0502020204030204" pitchFamily="34" charset="0"/>
            </a:endParaRPr>
          </a:p>
          <a:p>
            <a:pPr algn="l" rtl="0" fontAlgn="base"/>
            <a:r>
              <a:rPr lang="en-US" sz="1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Results from a Randomized Controlled Trial</a:t>
            </a:r>
            <a:r>
              <a:rPr lang="en-US" sz="1800" b="0" i="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b="0" i="0" dirty="0">
              <a:solidFill>
                <a:schemeClr val="accent1">
                  <a:lumMod val="50000"/>
                </a:schemeClr>
              </a:solidFill>
              <a:effectLst/>
              <a:latin typeface="Segoe U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31EC03-2FEE-8060-0C1A-288FBCFBE70A}"/>
              </a:ext>
            </a:extLst>
          </p:cNvPr>
          <p:cNvSpPr txBox="1"/>
          <p:nvPr/>
        </p:nvSpPr>
        <p:spPr>
          <a:xfrm>
            <a:off x="325583" y="1397675"/>
            <a:ext cx="613756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6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Andy Seaman, MD</a:t>
            </a:r>
            <a:r>
              <a:rPr lang="en-US" sz="1600" b="0" i="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1600" b="0" i="0" dirty="0">
              <a:solidFill>
                <a:schemeClr val="accent1">
                  <a:lumMod val="50000"/>
                </a:schemeClr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6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Associate Professor, </a:t>
            </a:r>
            <a:r>
              <a:rPr lang="en-US" sz="1600" b="0" i="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1600" b="0" i="0" dirty="0">
              <a:solidFill>
                <a:schemeClr val="accent1">
                  <a:lumMod val="50000"/>
                </a:schemeClr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6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Department of Medicine / Addiction Medicine</a:t>
            </a:r>
            <a:r>
              <a:rPr lang="en-US" sz="1600" b="0" i="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1600" b="0" i="0" dirty="0">
              <a:solidFill>
                <a:schemeClr val="accent1">
                  <a:lumMod val="50000"/>
                </a:schemeClr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6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Oregon Health &amp; Science University </a:t>
            </a:r>
            <a:r>
              <a:rPr lang="en-US" sz="1600" b="0" i="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1600" b="0" i="0" dirty="0">
              <a:solidFill>
                <a:schemeClr val="accent1">
                  <a:lumMod val="50000"/>
                </a:schemeClr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600" b="0" i="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1600" b="0" i="0" dirty="0">
              <a:solidFill>
                <a:schemeClr val="accent1">
                  <a:lumMod val="50000"/>
                </a:schemeClr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6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Medical Director HCV/HIV Services, </a:t>
            </a:r>
            <a:r>
              <a:rPr lang="en-US" sz="1600" b="0" i="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1600" b="0" i="0" dirty="0">
              <a:solidFill>
                <a:schemeClr val="accent1">
                  <a:lumMod val="50000"/>
                </a:schemeClr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6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Central City Concern</a:t>
            </a:r>
            <a:endParaRPr lang="en-US" sz="1600" b="0" i="0" dirty="0">
              <a:solidFill>
                <a:schemeClr val="accent1">
                  <a:lumMod val="50000"/>
                </a:schemeClr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90638B-3027-B662-F770-24CE6CC25E40}"/>
              </a:ext>
            </a:extLst>
          </p:cNvPr>
          <p:cNvSpPr txBox="1"/>
          <p:nvPr/>
        </p:nvSpPr>
        <p:spPr>
          <a:xfrm>
            <a:off x="7557655" y="383462"/>
            <a:ext cx="6137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i="0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TeleHCV</a:t>
            </a:r>
            <a:r>
              <a:rPr lang="en-AU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 Component 1: Peer Support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6FA060-5D88-CE2B-C798-81E053581AAA}"/>
              </a:ext>
            </a:extLst>
          </p:cNvPr>
          <p:cNvSpPr txBox="1"/>
          <p:nvPr/>
        </p:nvSpPr>
        <p:spPr>
          <a:xfrm>
            <a:off x="7587343" y="905232"/>
            <a:ext cx="35433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Pre-treatment support: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Rapid HCV/HIV testing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Harm reduction services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Insurance enrollment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Pre-treatment eval lab support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56232B-CD26-43B4-21FA-564A329748B6}"/>
              </a:ext>
            </a:extLst>
          </p:cNvPr>
          <p:cNvSpPr txBox="1"/>
          <p:nvPr/>
        </p:nvSpPr>
        <p:spPr>
          <a:xfrm>
            <a:off x="5354781" y="2767709"/>
            <a:ext cx="627017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TeleHCV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Treatment Arm: 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Telemedicine visit facilitation, including bringing technology to participant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Medication pick-up, adherence support, surveys, and retention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Medication lockers if unstably housed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Crisis management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Housing assistance during HCV treatment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2401B-F694-A022-2A90-36882A6D3271}"/>
              </a:ext>
            </a:extLst>
          </p:cNvPr>
          <p:cNvSpPr txBox="1"/>
          <p:nvPr/>
        </p:nvSpPr>
        <p:spPr>
          <a:xfrm>
            <a:off x="496291" y="3798761"/>
            <a:ext cx="467244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Enhanced Usual Care Arm: 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Warm handoff to additional peer support and insurance hep C navigators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Provide referral information for local HCV treatment providers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Surveys and retention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353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6C9FEF2-571A-41A4-8458-15ECC27E9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6" name="Freeform 11">
            <a:extLst>
              <a:ext uri="{FF2B5EF4-FFF2-40B4-BE49-F238E27FC236}">
                <a16:creationId xmlns:a16="http://schemas.microsoft.com/office/drawing/2014/main" id="{32218886-CF96-4B72-B065-A5D51EE39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 13">
            <a:extLst>
              <a:ext uri="{FF2B5EF4-FFF2-40B4-BE49-F238E27FC236}">
                <a16:creationId xmlns:a16="http://schemas.microsoft.com/office/drawing/2014/main" id="{B3045C5E-93FA-407D-BEA7-12245A36F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5">
            <a:extLst>
              <a:ext uri="{FF2B5EF4-FFF2-40B4-BE49-F238E27FC236}">
                <a16:creationId xmlns:a16="http://schemas.microsoft.com/office/drawing/2014/main" id="{3F0B046C-B5DA-47B6-8BB1-4722F4291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Freeform 14">
            <a:extLst>
              <a:ext uri="{FF2B5EF4-FFF2-40B4-BE49-F238E27FC236}">
                <a16:creationId xmlns:a16="http://schemas.microsoft.com/office/drawing/2014/main" id="{5EE9E735-E260-432D-810C-BC6BEF5B1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34" name="5-Point Star 24">
            <a:extLst>
              <a:ext uri="{FF2B5EF4-FFF2-40B4-BE49-F238E27FC236}">
                <a16:creationId xmlns:a16="http://schemas.microsoft.com/office/drawing/2014/main" id="{C35962A4-FCC1-47E8-9B3F-3C2739C0D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27AEDD1-FD88-48D7-8260-0AA34DE0C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41" name="Rectangle 37">
            <a:extLst>
              <a:ext uri="{FF2B5EF4-FFF2-40B4-BE49-F238E27FC236}">
                <a16:creationId xmlns:a16="http://schemas.microsoft.com/office/drawing/2014/main" id="{31E89F29-ADA4-40A8-80E1-48D600174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0"/>
            <a:ext cx="4632997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C32AA8F8-450D-41DC-AE38-266ADD53A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9320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AB4564-4488-2CA9-7C22-07867A3C7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85" y="631745"/>
            <a:ext cx="3858322" cy="14741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cap="none" dirty="0">
                <a:latin typeface="Cavolini" panose="03000502040302020204" pitchFamily="66" charset="0"/>
                <a:cs typeface="Cavolini" panose="03000502040302020204" pitchFamily="66" charset="0"/>
              </a:rPr>
              <a:t>Which test?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B048815-C663-4C51-84E9-5C6EFDF17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48871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F090243-7F93-456B-85D9-0D4D10696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537" y="5752622"/>
            <a:ext cx="4250216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84F3463-36D2-44CA-9A64-98004ECD8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1883" y="450792"/>
            <a:ext cx="6636823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ridge over water with buildings in the background&#10;&#10;Description automatically generated">
            <a:extLst>
              <a:ext uri="{FF2B5EF4-FFF2-40B4-BE49-F238E27FC236}">
                <a16:creationId xmlns:a16="http://schemas.microsoft.com/office/drawing/2014/main" id="{1BC09A74-F5FB-0433-1464-EA65C102E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367" y="1110469"/>
            <a:ext cx="6174771" cy="46310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578F8F-8AF6-C263-6CD6-F02536A16807}"/>
              </a:ext>
            </a:extLst>
          </p:cNvPr>
          <p:cNvSpPr txBox="1"/>
          <p:nvPr/>
        </p:nvSpPr>
        <p:spPr>
          <a:xfrm>
            <a:off x="811105" y="2218681"/>
            <a:ext cx="26205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volini" panose="03000502040302020204" pitchFamily="66" charset="0"/>
                <a:cs typeface="Cavolini" panose="03000502040302020204" pitchFamily="66" charset="0"/>
              </a:rPr>
              <a:t>Use the suite!!!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Dried blood spot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Point of Care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HCV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HBV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HIV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Syphilis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Cavolini" panose="03000502040302020204" pitchFamily="66" charset="0"/>
                <a:cs typeface="Cavolini" panose="03000502040302020204" pitchFamily="66" charset="0"/>
              </a:rPr>
              <a:t>Venepuncture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742950" lvl="1" indent="-285750">
              <a:buFontTx/>
              <a:buChar char="-"/>
            </a:pP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Capillary collection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Self collection</a:t>
            </a:r>
          </a:p>
        </p:txBody>
      </p:sp>
    </p:spTree>
    <p:extLst>
      <p:ext uri="{BB962C8B-B14F-4D97-AF65-F5344CB8AC3E}">
        <p14:creationId xmlns:p14="http://schemas.microsoft.com/office/powerpoint/2010/main" val="1671491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53CD781F-F935-4310-9C70-32C9B03A1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E389415A-F11F-49E4-B0C5-CF7FF9C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56" name="Rectangle 55">
              <a:extLst>
                <a:ext uri="{FF2B5EF4-FFF2-40B4-BE49-F238E27FC236}">
                  <a16:creationId xmlns:a16="http://schemas.microsoft.com/office/drawing/2014/main" id="{91A09D7C-72C0-44A7-95A9-038C62939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Freeform 11">
              <a:extLst>
                <a:ext uri="{FF2B5EF4-FFF2-40B4-BE49-F238E27FC236}">
                  <a16:creationId xmlns:a16="http://schemas.microsoft.com/office/drawing/2014/main" id="{9B1A95B7-C468-4483-B6EA-858374AB5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D68F968-C120-4C1E-B281-A62213BD21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8" name="Title 17">
            <a:extLst>
              <a:ext uri="{FF2B5EF4-FFF2-40B4-BE49-F238E27FC236}">
                <a16:creationId xmlns:a16="http://schemas.microsoft.com/office/drawing/2014/main" id="{BCE3735E-21CD-9AF1-15ED-D155DF123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755" y="213920"/>
            <a:ext cx="5769881" cy="7560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cap="none" dirty="0">
                <a:solidFill>
                  <a:schemeClr val="accent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Who’s input?</a:t>
            </a:r>
          </a:p>
        </p:txBody>
      </p:sp>
      <p:pic>
        <p:nvPicPr>
          <p:cNvPr id="48" name="Content Placeholder 47" descr="A brown paper with a drawing of a person on it&#10;&#10;Description automatically generated">
            <a:extLst>
              <a:ext uri="{FF2B5EF4-FFF2-40B4-BE49-F238E27FC236}">
                <a16:creationId xmlns:a16="http://schemas.microsoft.com/office/drawing/2014/main" id="{AED7E6AB-F6E1-1BE3-0D66-77766002E70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r="-2" b="10525"/>
          <a:stretch/>
        </p:blipFill>
        <p:spPr>
          <a:xfrm>
            <a:off x="404226" y="10"/>
            <a:ext cx="4443984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454E763-1234-47CD-5A87-610628A7D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6755" y="1183848"/>
            <a:ext cx="5775928" cy="4416367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buClr>
                <a:schemeClr val="accent1"/>
              </a:buClr>
            </a:pPr>
            <a:r>
              <a:rPr lang="en-US" sz="3200" cap="none" dirty="0">
                <a:latin typeface="Cavolini" panose="03000502040302020204" pitchFamily="66" charset="0"/>
                <a:cs typeface="Cavolini" panose="03000502040302020204" pitchFamily="66" charset="0"/>
              </a:rPr>
              <a:t>Peer informed</a:t>
            </a:r>
          </a:p>
          <a:p>
            <a:pPr>
              <a:buClr>
                <a:schemeClr val="accent1"/>
              </a:buClr>
            </a:pPr>
            <a:r>
              <a:rPr lang="en-US" cap="none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NON-Discriminatory </a:t>
            </a:r>
          </a:p>
          <a:p>
            <a:pPr indent="-2286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Ask the questions</a:t>
            </a:r>
          </a:p>
          <a:p>
            <a:pPr indent="-2286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“Listen to the whispers”</a:t>
            </a:r>
          </a:p>
          <a:p>
            <a:pPr indent="-2286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Ask for clarification</a:t>
            </a:r>
          </a:p>
          <a:p>
            <a:pPr indent="-2286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Involve in solutions &amp; Implementation</a:t>
            </a:r>
          </a:p>
          <a:p>
            <a:pPr indent="-2286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Ask if it works</a:t>
            </a:r>
          </a:p>
          <a:p>
            <a:pPr indent="-2286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Adapt </a:t>
            </a:r>
          </a:p>
          <a:p>
            <a:pPr indent="-2286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Ask if it still works</a:t>
            </a:r>
          </a:p>
          <a:p>
            <a:pPr indent="-2286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‘Know when to shout’</a:t>
            </a:r>
          </a:p>
          <a:p>
            <a:pPr indent="-2286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4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D499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D499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B837A-8D7A-F29F-3D6C-68E710174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1080610"/>
            <a:ext cx="10394706" cy="579980"/>
          </a:xfrm>
        </p:spPr>
        <p:txBody>
          <a:bodyPr>
            <a:normAutofit fontScale="90000"/>
          </a:bodyPr>
          <a:lstStyle/>
          <a:p>
            <a:br>
              <a:rPr lang="en-US" sz="4000" cap="none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4000" cap="none" dirty="0">
                <a:latin typeface="Cavolini" panose="03000502040302020204" pitchFamily="66" charset="0"/>
                <a:cs typeface="Cavolini" panose="03000502040302020204" pitchFamily="66" charset="0"/>
              </a:rPr>
              <a:t>Determinants of health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17DF0-AE36-21F2-6F87-44A3893A09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>
                <a:latin typeface="Cavolini" panose="03000502040302020204" pitchFamily="66" charset="0"/>
                <a:cs typeface="Cavolini" panose="03000502040302020204" pitchFamily="66" charset="0"/>
              </a:rPr>
              <a:t>Social and economic environment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61923F-25AC-2FAF-B4C7-FB7CF2EA7C6F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Income $$</a:t>
            </a:r>
          </a:p>
          <a:p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Social status</a:t>
            </a:r>
          </a:p>
          <a:p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Education</a:t>
            </a:r>
          </a:p>
          <a:p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Communities </a:t>
            </a:r>
          </a:p>
          <a:p>
            <a:endParaRPr lang="en-US" cap="none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3E77FD-7BCC-D77E-2AA3-0DD4CD0CB6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4621" y="1950580"/>
            <a:ext cx="3310128" cy="576262"/>
          </a:xfrm>
        </p:spPr>
        <p:txBody>
          <a:bodyPr/>
          <a:lstStyle/>
          <a:p>
            <a:endParaRPr lang="en-US" sz="1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sz="1600" dirty="0">
                <a:latin typeface="Cavolini" panose="03000502040302020204" pitchFamily="66" charset="0"/>
                <a:cs typeface="Cavolini" panose="03000502040302020204" pitchFamily="66" charset="0"/>
              </a:rPr>
              <a:t>Physical environment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520846-E6B1-7C3F-679A-39C1C5A4F44E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Safe water</a:t>
            </a:r>
          </a:p>
          <a:p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Clean air </a:t>
            </a:r>
          </a:p>
          <a:p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Safe housing</a:t>
            </a:r>
          </a:p>
          <a:p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Transport</a:t>
            </a:r>
          </a:p>
          <a:p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Health services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320374-2CAF-B50B-E3B7-BE2D164C8E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dirty="0">
                <a:latin typeface="Cavolini" panose="03000502040302020204" pitchFamily="66" charset="0"/>
                <a:cs typeface="Cavolini" panose="03000502040302020204" pitchFamily="66" charset="0"/>
              </a:rPr>
              <a:t>Persons individual characteristics and behaviors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36B9A2-D117-BAAD-74FB-11236C0CB9EA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Social networks</a:t>
            </a:r>
          </a:p>
          <a:p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Culture</a:t>
            </a:r>
          </a:p>
          <a:p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Genetics</a:t>
            </a:r>
          </a:p>
          <a:p>
            <a:r>
              <a:rPr lang="en-US" cap="none" dirty="0">
                <a:latin typeface="Cavolini" panose="03000502040302020204" pitchFamily="66" charset="0"/>
                <a:cs typeface="Cavolini" panose="03000502040302020204" pitchFamily="66" charset="0"/>
              </a:rPr>
              <a:t>Gender</a:t>
            </a:r>
          </a:p>
        </p:txBody>
      </p:sp>
      <p:pic>
        <p:nvPicPr>
          <p:cNvPr id="10" name="Graphic 9" descr="Lungs outline">
            <a:extLst>
              <a:ext uri="{FF2B5EF4-FFF2-40B4-BE49-F238E27FC236}">
                <a16:creationId xmlns:a16="http://schemas.microsoft.com/office/drawing/2014/main" id="{BFB193A7-3B0A-DD92-6DF5-440FE67E4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5854" y="4711525"/>
            <a:ext cx="914400" cy="914400"/>
          </a:xfrm>
          <a:prstGeom prst="rect">
            <a:avLst/>
          </a:prstGeom>
        </p:spPr>
      </p:pic>
      <p:pic>
        <p:nvPicPr>
          <p:cNvPr id="12" name="Graphic 11" descr="Connections outline">
            <a:extLst>
              <a:ext uri="{FF2B5EF4-FFF2-40B4-BE49-F238E27FC236}">
                <a16:creationId xmlns:a16="http://schemas.microsoft.com/office/drawing/2014/main" id="{86701735-CC88-189F-EBE8-F076737BE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57504" y="4420304"/>
            <a:ext cx="914400" cy="914400"/>
          </a:xfrm>
          <a:prstGeom prst="rect">
            <a:avLst/>
          </a:prstGeom>
        </p:spPr>
      </p:pic>
      <p:pic>
        <p:nvPicPr>
          <p:cNvPr id="18" name="Graphic 17" descr="Money outline">
            <a:extLst>
              <a:ext uri="{FF2B5EF4-FFF2-40B4-BE49-F238E27FC236}">
                <a16:creationId xmlns:a16="http://schemas.microsoft.com/office/drawing/2014/main" id="{00D0E4B9-BCEB-48C1-0249-EC7E8FF95C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9990" y="4499472"/>
            <a:ext cx="914400" cy="914400"/>
          </a:xfrm>
          <a:prstGeom prst="rect">
            <a:avLst/>
          </a:prstGeom>
        </p:spPr>
      </p:pic>
      <p:pic>
        <p:nvPicPr>
          <p:cNvPr id="22" name="Graphic 21" descr="Nerve outline">
            <a:extLst>
              <a:ext uri="{FF2B5EF4-FFF2-40B4-BE49-F238E27FC236}">
                <a16:creationId xmlns:a16="http://schemas.microsoft.com/office/drawing/2014/main" id="{B49C7FE4-1630-199A-AFC7-E7139BAAF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00202" y="4499472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9029C9-B08D-40DD-8FB3-CDDA74E20711}"/>
              </a:ext>
            </a:extLst>
          </p:cNvPr>
          <p:cNvSpPr txBox="1"/>
          <p:nvPr/>
        </p:nvSpPr>
        <p:spPr>
          <a:xfrm>
            <a:off x="685802" y="474561"/>
            <a:ext cx="10310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cap="none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What framework?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5" name="Graphic 24" descr="Dental Care outline">
            <a:extLst>
              <a:ext uri="{FF2B5EF4-FFF2-40B4-BE49-F238E27FC236}">
                <a16:creationId xmlns:a16="http://schemas.microsoft.com/office/drawing/2014/main" id="{27FCB5B1-1A71-431C-D60B-4C29493242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90917" y="4711525"/>
            <a:ext cx="914400" cy="914400"/>
          </a:xfrm>
          <a:prstGeom prst="rect">
            <a:avLst/>
          </a:prstGeom>
        </p:spPr>
      </p:pic>
      <p:pic>
        <p:nvPicPr>
          <p:cNvPr id="27" name="Graphic 26" descr="Needle outline">
            <a:extLst>
              <a:ext uri="{FF2B5EF4-FFF2-40B4-BE49-F238E27FC236}">
                <a16:creationId xmlns:a16="http://schemas.microsoft.com/office/drawing/2014/main" id="{131C6158-06E8-784B-126F-2102AE9F0E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05317" y="47115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8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D499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{3B9AFE1D-D40E-9A43-8F94-03325274941E}tf10001077</Template>
  <TotalTime>1347</TotalTime>
  <Words>343</Words>
  <Application>Microsoft Macintosh PowerPoint</Application>
  <PresentationFormat>Widescreen</PresentationFormat>
  <Paragraphs>106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Cavolini</vt:lpstr>
      <vt:lpstr>Century Gothic</vt:lpstr>
      <vt:lpstr>Impact</vt:lpstr>
      <vt:lpstr>Segoe UI</vt:lpstr>
      <vt:lpstr>Main Event</vt:lpstr>
      <vt:lpstr>INHSU 2023 Genève </vt:lpstr>
      <vt:lpstr>What vehicle?</vt:lpstr>
      <vt:lpstr>PowerPoint Presentation</vt:lpstr>
      <vt:lpstr>PowerPoint Presentation</vt:lpstr>
      <vt:lpstr>What box?</vt:lpstr>
      <vt:lpstr>PowerPoint Presentation</vt:lpstr>
      <vt:lpstr>Which test?</vt:lpstr>
      <vt:lpstr>Who’s input?</vt:lpstr>
      <vt:lpstr> Determinants of health</vt:lpstr>
      <vt:lpstr>Public health vs comprehensive care</vt:lpstr>
      <vt:lpstr>Get out – Get down – Get real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INHSU 2023 Genève </dc:title>
  <dc:creator>Alex Wade</dc:creator>
  <cp:lastModifiedBy>Alex Wade</cp:lastModifiedBy>
  <cp:revision>5</cp:revision>
  <dcterms:created xsi:type="dcterms:W3CDTF">2023-10-20T05:55:40Z</dcterms:created>
  <dcterms:modified xsi:type="dcterms:W3CDTF">2023-11-06T23:30:51Z</dcterms:modified>
</cp:coreProperties>
</file>