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79" r:id="rId3"/>
    <p:sldId id="257" r:id="rId4"/>
    <p:sldId id="258" r:id="rId5"/>
    <p:sldId id="259" r:id="rId6"/>
    <p:sldId id="260" r:id="rId7"/>
    <p:sldId id="269" r:id="rId8"/>
    <p:sldId id="276" r:id="rId9"/>
    <p:sldId id="277" r:id="rId10"/>
    <p:sldId id="278" r:id="rId11"/>
    <p:sldId id="272" r:id="rId12"/>
    <p:sldId id="275" r:id="rId13"/>
    <p:sldId id="274" r:id="rId14"/>
    <p:sldId id="265" r:id="rId15"/>
    <p:sldId id="270" r:id="rId16"/>
    <p:sldId id="263" r:id="rId17"/>
    <p:sldId id="271" r:id="rId18"/>
    <p:sldId id="264" r:id="rId19"/>
    <p:sldId id="281" r:id="rId20"/>
    <p:sldId id="283" r:id="rId21"/>
    <p:sldId id="284" r:id="rId22"/>
    <p:sldId id="285" r:id="rId23"/>
    <p:sldId id="282" r:id="rId24"/>
    <p:sldId id="286" r:id="rId25"/>
    <p:sldId id="268" r:id="rId26"/>
    <p:sldId id="266" r:id="rId27"/>
    <p:sldId id="280" r:id="rId28"/>
    <p:sldId id="262" r:id="rId29"/>
    <p:sldId id="267" r:id="rId30"/>
    <p:sldId id="261" r:id="rId31"/>
  </p:sldIdLst>
  <p:sldSz cx="9144000" cy="5143500" type="screen16x9"/>
  <p:notesSz cx="6858000" cy="9144000"/>
  <p:defaultTextStyle>
    <a:defPPr>
      <a:defRPr lang="es-E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mbria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mbria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mbria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mbria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mbri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mbri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mbri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mbri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mbria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78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80"/>
    <p:restoredTop sz="88023"/>
  </p:normalViewPr>
  <p:slideViewPr>
    <p:cSldViewPr snapToGrid="0" snapToObjects="1">
      <p:cViewPr varScale="1">
        <p:scale>
          <a:sx n="140" d="100"/>
          <a:sy n="140" d="100"/>
        </p:scale>
        <p:origin x="1176" y="1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DB0BC8-790E-4ACE-B13F-47E26263C158}" type="doc">
      <dgm:prSet loTypeId="urn:microsoft.com/office/officeart/2005/8/layout/matrix3" loCatId="matrix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3A45D91-0AF3-40D9-A57F-3D864343B243}">
      <dgm:prSet phldrT="[Text]" custT="1"/>
      <dgm:spPr/>
      <dgm:t>
        <a:bodyPr/>
        <a:lstStyle/>
        <a:p>
          <a:r>
            <a:rPr lang="en-US" sz="1800" b="1" dirty="0">
              <a:latin typeface="Calibri" panose="020F0502020204030204" pitchFamily="34" charset="0"/>
            </a:rPr>
            <a:t>Opioid Substitution Therapy</a:t>
          </a:r>
        </a:p>
      </dgm:t>
    </dgm:pt>
    <dgm:pt modelId="{795EBF4D-D3F0-4C2C-B82A-F7FCB97DC90F}" type="parTrans" cxnId="{04A90ADA-69CE-4CE4-9EA7-9BA8AEF34183}">
      <dgm:prSet/>
      <dgm:spPr/>
      <dgm:t>
        <a:bodyPr/>
        <a:lstStyle/>
        <a:p>
          <a:endParaRPr lang="en-US" sz="1800"/>
        </a:p>
      </dgm:t>
    </dgm:pt>
    <dgm:pt modelId="{C9D16DCF-FBD7-4101-947F-4C1477AA24F3}" type="sibTrans" cxnId="{04A90ADA-69CE-4CE4-9EA7-9BA8AEF34183}">
      <dgm:prSet/>
      <dgm:spPr/>
      <dgm:t>
        <a:bodyPr/>
        <a:lstStyle/>
        <a:p>
          <a:endParaRPr lang="en-US" sz="1800"/>
        </a:p>
      </dgm:t>
    </dgm:pt>
    <dgm:pt modelId="{1F9C9F52-4B11-4BCC-AF9D-278BD9D9520A}">
      <dgm:prSet phldrT="[Text]" custT="1"/>
      <dgm:spPr>
        <a:solidFill>
          <a:schemeClr val="accent3"/>
        </a:solidFill>
      </dgm:spPr>
      <dgm:t>
        <a:bodyPr/>
        <a:lstStyle/>
        <a:p>
          <a:r>
            <a:rPr lang="en-US" sz="1800" b="1" dirty="0">
              <a:latin typeface="Calibri" panose="020F0502020204030204" pitchFamily="34" charset="0"/>
            </a:rPr>
            <a:t>Needle-Syringe Programs</a:t>
          </a:r>
        </a:p>
      </dgm:t>
    </dgm:pt>
    <dgm:pt modelId="{BDE5AAC4-346D-4E79-A9D9-305183B0941D}" type="parTrans" cxnId="{02521B47-364F-42A1-A5A3-3ECD84DFB773}">
      <dgm:prSet/>
      <dgm:spPr/>
      <dgm:t>
        <a:bodyPr/>
        <a:lstStyle/>
        <a:p>
          <a:endParaRPr lang="en-US" sz="1800"/>
        </a:p>
      </dgm:t>
    </dgm:pt>
    <dgm:pt modelId="{6AB8C1B4-5117-439E-B210-9C8F469A4162}" type="sibTrans" cxnId="{02521B47-364F-42A1-A5A3-3ECD84DFB773}">
      <dgm:prSet/>
      <dgm:spPr/>
      <dgm:t>
        <a:bodyPr/>
        <a:lstStyle/>
        <a:p>
          <a:endParaRPr lang="en-US" sz="1800"/>
        </a:p>
      </dgm:t>
    </dgm:pt>
    <dgm:pt modelId="{4E17F950-232E-4234-8CD1-62AFCE2A9A29}">
      <dgm:prSet phldrT="[Text]" custT="1"/>
      <dgm:spPr>
        <a:solidFill>
          <a:schemeClr val="accent4"/>
        </a:solidFill>
      </dgm:spPr>
      <dgm:t>
        <a:bodyPr/>
        <a:lstStyle/>
        <a:p>
          <a:r>
            <a:rPr lang="en-US" sz="1800" b="1" dirty="0">
              <a:latin typeface="Calibri" panose="020F0502020204030204" pitchFamily="34" charset="0"/>
            </a:rPr>
            <a:t>Overdose Prevention/Reversal</a:t>
          </a:r>
        </a:p>
      </dgm:t>
    </dgm:pt>
    <dgm:pt modelId="{1E85B25B-323C-4F56-A208-69688C03D535}" type="parTrans" cxnId="{13457D35-D3FD-4DFC-A352-1280C9D48E71}">
      <dgm:prSet/>
      <dgm:spPr/>
      <dgm:t>
        <a:bodyPr/>
        <a:lstStyle/>
        <a:p>
          <a:endParaRPr lang="en-US" sz="1800"/>
        </a:p>
      </dgm:t>
    </dgm:pt>
    <dgm:pt modelId="{886D5C8C-3A9A-4CE3-B60F-4833CE7227C2}" type="sibTrans" cxnId="{13457D35-D3FD-4DFC-A352-1280C9D48E71}">
      <dgm:prSet/>
      <dgm:spPr/>
      <dgm:t>
        <a:bodyPr/>
        <a:lstStyle/>
        <a:p>
          <a:endParaRPr lang="en-US" sz="1800"/>
        </a:p>
      </dgm:t>
    </dgm:pt>
    <dgm:pt modelId="{8DFADBE6-99DD-4091-AAC5-D73D518C2543}">
      <dgm:prSet phldrT="[Text]" custT="1"/>
      <dgm:spPr>
        <a:solidFill>
          <a:schemeClr val="accent6"/>
        </a:solidFill>
      </dgm:spPr>
      <dgm:t>
        <a:bodyPr/>
        <a:lstStyle/>
        <a:p>
          <a:r>
            <a:rPr lang="en-US" sz="1800" b="1" dirty="0">
              <a:latin typeface="Calibri" panose="020F0502020204030204" pitchFamily="34" charset="0"/>
            </a:rPr>
            <a:t>HIV and HCV Testing and Treatment</a:t>
          </a:r>
        </a:p>
      </dgm:t>
    </dgm:pt>
    <dgm:pt modelId="{92D7A03A-08AC-41D9-A0AB-BBC4BF5278C1}" type="parTrans" cxnId="{DE13E9C3-CE92-4F21-96C9-5858AB7C628A}">
      <dgm:prSet/>
      <dgm:spPr/>
      <dgm:t>
        <a:bodyPr/>
        <a:lstStyle/>
        <a:p>
          <a:endParaRPr lang="en-US" sz="1800"/>
        </a:p>
      </dgm:t>
    </dgm:pt>
    <dgm:pt modelId="{63D11E87-F39B-423F-8B82-4F11B3BCF399}" type="sibTrans" cxnId="{DE13E9C3-CE92-4F21-96C9-5858AB7C628A}">
      <dgm:prSet/>
      <dgm:spPr/>
      <dgm:t>
        <a:bodyPr/>
        <a:lstStyle/>
        <a:p>
          <a:endParaRPr lang="en-US" sz="1800"/>
        </a:p>
      </dgm:t>
    </dgm:pt>
    <dgm:pt modelId="{0BC77427-3348-4887-92D3-ED52ED170C7F}" type="pres">
      <dgm:prSet presAssocID="{50DB0BC8-790E-4ACE-B13F-47E26263C158}" presName="matrix" presStyleCnt="0">
        <dgm:presLayoutVars>
          <dgm:chMax val="1"/>
          <dgm:dir/>
          <dgm:resizeHandles val="exact"/>
        </dgm:presLayoutVars>
      </dgm:prSet>
      <dgm:spPr/>
    </dgm:pt>
    <dgm:pt modelId="{73138948-AED5-41A7-8255-AD64624DC7F0}" type="pres">
      <dgm:prSet presAssocID="{50DB0BC8-790E-4ACE-B13F-47E26263C158}" presName="diamond" presStyleLbl="bgShp" presStyleIdx="0" presStyleCnt="1"/>
      <dgm:spPr/>
    </dgm:pt>
    <dgm:pt modelId="{6E653B09-4C29-4D82-9B0E-7F0378FE5D0A}" type="pres">
      <dgm:prSet presAssocID="{50DB0BC8-790E-4ACE-B13F-47E26263C158}" presName="quad1" presStyleLbl="node1" presStyleIdx="0" presStyleCnt="4" custScaleX="105244" custScaleY="100232">
        <dgm:presLayoutVars>
          <dgm:chMax val="0"/>
          <dgm:chPref val="0"/>
          <dgm:bulletEnabled val="1"/>
        </dgm:presLayoutVars>
      </dgm:prSet>
      <dgm:spPr/>
    </dgm:pt>
    <dgm:pt modelId="{19F25633-34F8-4124-A089-47C3B54AF7EB}" type="pres">
      <dgm:prSet presAssocID="{50DB0BC8-790E-4ACE-B13F-47E26263C158}" presName="quad2" presStyleLbl="node1" presStyleIdx="1" presStyleCnt="4" custScaleX="105244" custScaleY="100232">
        <dgm:presLayoutVars>
          <dgm:chMax val="0"/>
          <dgm:chPref val="0"/>
          <dgm:bulletEnabled val="1"/>
        </dgm:presLayoutVars>
      </dgm:prSet>
      <dgm:spPr/>
    </dgm:pt>
    <dgm:pt modelId="{E37E172D-3603-449A-AEA9-34B2143AE5A4}" type="pres">
      <dgm:prSet presAssocID="{50DB0BC8-790E-4ACE-B13F-47E26263C158}" presName="quad3" presStyleLbl="node1" presStyleIdx="2" presStyleCnt="4" custScaleX="105244" custScaleY="100232">
        <dgm:presLayoutVars>
          <dgm:chMax val="0"/>
          <dgm:chPref val="0"/>
          <dgm:bulletEnabled val="1"/>
        </dgm:presLayoutVars>
      </dgm:prSet>
      <dgm:spPr/>
    </dgm:pt>
    <dgm:pt modelId="{BE5168E9-6703-4DD0-BD91-F4E584F3C31E}" type="pres">
      <dgm:prSet presAssocID="{50DB0BC8-790E-4ACE-B13F-47E26263C158}" presName="quad4" presStyleLbl="node1" presStyleIdx="3" presStyleCnt="4" custScaleX="105244" custScaleY="100232">
        <dgm:presLayoutVars>
          <dgm:chMax val="0"/>
          <dgm:chPref val="0"/>
          <dgm:bulletEnabled val="1"/>
        </dgm:presLayoutVars>
      </dgm:prSet>
      <dgm:spPr/>
    </dgm:pt>
  </dgm:ptLst>
  <dgm:cxnLst>
    <dgm:cxn modelId="{13457D35-D3FD-4DFC-A352-1280C9D48E71}" srcId="{50DB0BC8-790E-4ACE-B13F-47E26263C158}" destId="{4E17F950-232E-4234-8CD1-62AFCE2A9A29}" srcOrd="2" destOrd="0" parTransId="{1E85B25B-323C-4F56-A208-69688C03D535}" sibTransId="{886D5C8C-3A9A-4CE3-B60F-4833CE7227C2}"/>
    <dgm:cxn modelId="{080FD73A-FE8C-420C-8883-9E81935DD025}" type="presOf" srcId="{03A45D91-0AF3-40D9-A57F-3D864343B243}" destId="{6E653B09-4C29-4D82-9B0E-7F0378FE5D0A}" srcOrd="0" destOrd="0" presId="urn:microsoft.com/office/officeart/2005/8/layout/matrix3"/>
    <dgm:cxn modelId="{13B81242-1593-463D-B470-10FE61176250}" type="presOf" srcId="{50DB0BC8-790E-4ACE-B13F-47E26263C158}" destId="{0BC77427-3348-4887-92D3-ED52ED170C7F}" srcOrd="0" destOrd="0" presId="urn:microsoft.com/office/officeart/2005/8/layout/matrix3"/>
    <dgm:cxn modelId="{02521B47-364F-42A1-A5A3-3ECD84DFB773}" srcId="{50DB0BC8-790E-4ACE-B13F-47E26263C158}" destId="{1F9C9F52-4B11-4BCC-AF9D-278BD9D9520A}" srcOrd="1" destOrd="0" parTransId="{BDE5AAC4-346D-4E79-A9D9-305183B0941D}" sibTransId="{6AB8C1B4-5117-439E-B210-9C8F469A4162}"/>
    <dgm:cxn modelId="{18B9FE8E-9CF6-4FFB-8C9B-7C27BEDF2B66}" type="presOf" srcId="{1F9C9F52-4B11-4BCC-AF9D-278BD9D9520A}" destId="{19F25633-34F8-4124-A089-47C3B54AF7EB}" srcOrd="0" destOrd="0" presId="urn:microsoft.com/office/officeart/2005/8/layout/matrix3"/>
    <dgm:cxn modelId="{DE13E9C3-CE92-4F21-96C9-5858AB7C628A}" srcId="{50DB0BC8-790E-4ACE-B13F-47E26263C158}" destId="{8DFADBE6-99DD-4091-AAC5-D73D518C2543}" srcOrd="3" destOrd="0" parTransId="{92D7A03A-08AC-41D9-A0AB-BBC4BF5278C1}" sibTransId="{63D11E87-F39B-423F-8B82-4F11B3BCF399}"/>
    <dgm:cxn modelId="{90B92DD7-7B7E-4F98-8BA5-89099A51F1E4}" type="presOf" srcId="{4E17F950-232E-4234-8CD1-62AFCE2A9A29}" destId="{E37E172D-3603-449A-AEA9-34B2143AE5A4}" srcOrd="0" destOrd="0" presId="urn:microsoft.com/office/officeart/2005/8/layout/matrix3"/>
    <dgm:cxn modelId="{04A90ADA-69CE-4CE4-9EA7-9BA8AEF34183}" srcId="{50DB0BC8-790E-4ACE-B13F-47E26263C158}" destId="{03A45D91-0AF3-40D9-A57F-3D864343B243}" srcOrd="0" destOrd="0" parTransId="{795EBF4D-D3F0-4C2C-B82A-F7FCB97DC90F}" sibTransId="{C9D16DCF-FBD7-4101-947F-4C1477AA24F3}"/>
    <dgm:cxn modelId="{3C22C9E9-0951-4CC4-B502-4B4AD983F80B}" type="presOf" srcId="{8DFADBE6-99DD-4091-AAC5-D73D518C2543}" destId="{BE5168E9-6703-4DD0-BD91-F4E584F3C31E}" srcOrd="0" destOrd="0" presId="urn:microsoft.com/office/officeart/2005/8/layout/matrix3"/>
    <dgm:cxn modelId="{3CC468E3-7550-4047-800C-629D3D41F067}" type="presParOf" srcId="{0BC77427-3348-4887-92D3-ED52ED170C7F}" destId="{73138948-AED5-41A7-8255-AD64624DC7F0}" srcOrd="0" destOrd="0" presId="urn:microsoft.com/office/officeart/2005/8/layout/matrix3"/>
    <dgm:cxn modelId="{7643D58B-16B0-4FB2-B6A2-9F9C561B06E4}" type="presParOf" srcId="{0BC77427-3348-4887-92D3-ED52ED170C7F}" destId="{6E653B09-4C29-4D82-9B0E-7F0378FE5D0A}" srcOrd="1" destOrd="0" presId="urn:microsoft.com/office/officeart/2005/8/layout/matrix3"/>
    <dgm:cxn modelId="{D7CD9150-E311-4558-B411-E9BFF1A8BA90}" type="presParOf" srcId="{0BC77427-3348-4887-92D3-ED52ED170C7F}" destId="{19F25633-34F8-4124-A089-47C3B54AF7EB}" srcOrd="2" destOrd="0" presId="urn:microsoft.com/office/officeart/2005/8/layout/matrix3"/>
    <dgm:cxn modelId="{9E8B3655-4C39-443B-9734-603D2550A988}" type="presParOf" srcId="{0BC77427-3348-4887-92D3-ED52ED170C7F}" destId="{E37E172D-3603-449A-AEA9-34B2143AE5A4}" srcOrd="3" destOrd="0" presId="urn:microsoft.com/office/officeart/2005/8/layout/matrix3"/>
    <dgm:cxn modelId="{3E120BCF-0151-4344-A579-E1AC3AFE9818}" type="presParOf" srcId="{0BC77427-3348-4887-92D3-ED52ED170C7F}" destId="{BE5168E9-6703-4DD0-BD91-F4E584F3C31E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138948-AED5-41A7-8255-AD64624DC7F0}">
      <dsp:nvSpPr>
        <dsp:cNvPr id="0" name=""/>
        <dsp:cNvSpPr/>
      </dsp:nvSpPr>
      <dsp:spPr>
        <a:xfrm>
          <a:off x="751297" y="0"/>
          <a:ext cx="3622076" cy="3622076"/>
        </a:xfrm>
        <a:prstGeom prst="diamond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E653B09-4C29-4D82-9B0E-7F0378FE5D0A}">
      <dsp:nvSpPr>
        <dsp:cNvPr id="0" name=""/>
        <dsp:cNvSpPr/>
      </dsp:nvSpPr>
      <dsp:spPr>
        <a:xfrm>
          <a:off x="1058355" y="342458"/>
          <a:ext cx="1486686" cy="1415886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</a:rPr>
            <a:t>Opioid Substitution Therapy</a:t>
          </a:r>
        </a:p>
      </dsp:txBody>
      <dsp:txXfrm>
        <a:off x="1127473" y="411576"/>
        <a:ext cx="1348450" cy="1277650"/>
      </dsp:txXfrm>
    </dsp:sp>
    <dsp:sp modelId="{19F25633-34F8-4124-A089-47C3B54AF7EB}">
      <dsp:nvSpPr>
        <dsp:cNvPr id="0" name=""/>
        <dsp:cNvSpPr/>
      </dsp:nvSpPr>
      <dsp:spPr>
        <a:xfrm>
          <a:off x="2579627" y="342458"/>
          <a:ext cx="1486686" cy="1415886"/>
        </a:xfrm>
        <a:prstGeom prst="roundRect">
          <a:avLst/>
        </a:prstGeom>
        <a:solidFill>
          <a:schemeClr val="accent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</a:rPr>
            <a:t>Needle-Syringe Programs</a:t>
          </a:r>
        </a:p>
      </dsp:txBody>
      <dsp:txXfrm>
        <a:off x="2648745" y="411576"/>
        <a:ext cx="1348450" cy="1277650"/>
      </dsp:txXfrm>
    </dsp:sp>
    <dsp:sp modelId="{E37E172D-3603-449A-AEA9-34B2143AE5A4}">
      <dsp:nvSpPr>
        <dsp:cNvPr id="0" name=""/>
        <dsp:cNvSpPr/>
      </dsp:nvSpPr>
      <dsp:spPr>
        <a:xfrm>
          <a:off x="1058355" y="1863730"/>
          <a:ext cx="1486686" cy="1415886"/>
        </a:xfrm>
        <a:prstGeom prst="roundRect">
          <a:avLst/>
        </a:prstGeom>
        <a:solidFill>
          <a:schemeClr val="accent4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</a:rPr>
            <a:t>Overdose Prevention/Reversal</a:t>
          </a:r>
        </a:p>
      </dsp:txBody>
      <dsp:txXfrm>
        <a:off x="1127473" y="1932848"/>
        <a:ext cx="1348450" cy="1277650"/>
      </dsp:txXfrm>
    </dsp:sp>
    <dsp:sp modelId="{BE5168E9-6703-4DD0-BD91-F4E584F3C31E}">
      <dsp:nvSpPr>
        <dsp:cNvPr id="0" name=""/>
        <dsp:cNvSpPr/>
      </dsp:nvSpPr>
      <dsp:spPr>
        <a:xfrm>
          <a:off x="2579627" y="1863730"/>
          <a:ext cx="1486686" cy="1415886"/>
        </a:xfrm>
        <a:prstGeom prst="roundRect">
          <a:avLst/>
        </a:prstGeom>
        <a:solidFill>
          <a:schemeClr val="accent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dirty="0">
              <a:latin typeface="Calibri" panose="020F0502020204030204" pitchFamily="34" charset="0"/>
            </a:rPr>
            <a:t>HIV and HCV Testing and Treatment</a:t>
          </a:r>
        </a:p>
      </dsp:txBody>
      <dsp:txXfrm>
        <a:off x="2648745" y="1932848"/>
        <a:ext cx="1348450" cy="12776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79D935-6BC3-254A-8D0F-7DC426EC4BAB}" type="datetimeFigureOut">
              <a:rPr lang="es-ES" smtClean="0"/>
              <a:t>17/10/23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8AB832-F13C-CD4E-9845-7816C66D59CC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77208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1" dirty="0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In fewer than 10 years, HCV care has moved from a complicated to a far simpler paradigm for providers and patients... </a:t>
            </a:r>
            <a:endParaRPr lang="en-GB" dirty="0">
              <a:effectLst/>
            </a:endParaRPr>
          </a:p>
          <a:p>
            <a:r>
              <a:rPr lang="en-ES" dirty="0"/>
              <a:t>Guia de prisiones Australia</a:t>
            </a:r>
          </a:p>
          <a:p>
            <a:endParaRPr lang="en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Winter RJ, et al. Med J Aust. 2023;218(5):231-7.</a:t>
            </a:r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AB832-F13C-CD4E-9845-7816C66D59CC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20431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Cabezas J, Llerena S, Mateo M,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Alvarez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R, Cobo C,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Gonzalez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V,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Martro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E, Cuadrado A, Crespo J. Hepatitis C Micro-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Elimination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beyond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Prison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Walls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Navigator-Assisted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Test-and-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Treat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Strategy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for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Subjects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Serving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Non-Custodial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Sentences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Diagnostics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Basel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). 2021;11(5).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Epub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2021/06/03.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doi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: 10.3390/diagnostics11050877. PubMed PMID: 34068955; PMCID: PMC8155928.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MS PGothic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Cabezas J, et al.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Diagnostics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Basel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). 2021;11(5).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doi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: 10.3390/diagnostics11050877. PubMed PMID: 34068955; PMCID: PMC8155928.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MS PGothic" charset="0"/>
            </a:endParaRPr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AB832-F13C-CD4E-9845-7816C66D59CC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82512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StempelGaramondLTStd"/>
              </a:rPr>
              <a:t>2.358 </a:t>
            </a:r>
            <a:r>
              <a:rPr lang="en-GB" sz="1800" dirty="0" err="1">
                <a:effectLst/>
                <a:latin typeface="StempelGaramondLTStd"/>
              </a:rPr>
              <a:t>pacientes</a:t>
            </a:r>
            <a:r>
              <a:rPr lang="en-GB" sz="1800" dirty="0">
                <a:effectLst/>
                <a:latin typeface="StempelGaramondLTStd"/>
              </a:rPr>
              <a:t> </a:t>
            </a:r>
            <a:r>
              <a:rPr lang="en-GB" sz="1800" dirty="0" err="1">
                <a:effectLst/>
                <a:latin typeface="StempelGaramondLTStd"/>
              </a:rPr>
              <a:t>estudiados</a:t>
            </a:r>
            <a:r>
              <a:rPr lang="en-GB" sz="1800" dirty="0">
                <a:effectLst/>
                <a:latin typeface="StempelGaramondLTStd"/>
              </a:rPr>
              <a:t>. Se </a:t>
            </a:r>
            <a:r>
              <a:rPr lang="en-GB" sz="1800" dirty="0" err="1">
                <a:effectLst/>
                <a:latin typeface="StempelGaramondLTStd"/>
              </a:rPr>
              <a:t>preciso</a:t>
            </a:r>
            <a:r>
              <a:rPr lang="en-GB" sz="1800" dirty="0">
                <a:effectLst/>
                <a:latin typeface="StempelGaramondLTStd"/>
              </a:rPr>
              <a:t>́ </a:t>
            </a:r>
            <a:r>
              <a:rPr lang="en-GB" sz="1800" dirty="0" err="1">
                <a:effectLst/>
                <a:latin typeface="StempelGaramondLTStd"/>
              </a:rPr>
              <a:t>una</a:t>
            </a:r>
            <a:r>
              <a:rPr lang="en-GB" sz="1800" dirty="0">
                <a:effectLst/>
                <a:latin typeface="StempelGaramondLTStd"/>
              </a:rPr>
              <a:t> </a:t>
            </a:r>
            <a:r>
              <a:rPr lang="en-GB" sz="1800" dirty="0" err="1">
                <a:effectLst/>
                <a:latin typeface="StempelGaramondLTStd"/>
              </a:rPr>
              <a:t>atención</a:t>
            </a:r>
            <a:r>
              <a:rPr lang="en-GB" sz="1800" dirty="0">
                <a:effectLst/>
                <a:latin typeface="StempelGaramondLTStd"/>
              </a:rPr>
              <a:t> </a:t>
            </a:r>
            <a:r>
              <a:rPr lang="en-GB" sz="1800" dirty="0" err="1">
                <a:effectLst/>
                <a:latin typeface="StempelGaramondLTStd"/>
              </a:rPr>
              <a:t>hospitalaria</a:t>
            </a:r>
            <a:r>
              <a:rPr lang="en-GB" sz="1800" dirty="0">
                <a:effectLst/>
                <a:latin typeface="StempelGaramondLTStd"/>
              </a:rPr>
              <a:t> </a:t>
            </a:r>
            <a:r>
              <a:rPr lang="en-GB" sz="1800" dirty="0" err="1">
                <a:effectLst/>
                <a:latin typeface="StempelGaramondLTStd"/>
              </a:rPr>
              <a:t>postexcarcelación</a:t>
            </a:r>
            <a:r>
              <a:rPr lang="en-GB" sz="1800" dirty="0">
                <a:effectLst/>
                <a:latin typeface="StempelGaramondLTStd"/>
              </a:rPr>
              <a:t> </a:t>
            </a:r>
            <a:r>
              <a:rPr lang="en-GB" sz="1800" dirty="0" err="1">
                <a:effectLst/>
                <a:latin typeface="StempelGaramondLTStd"/>
              </a:rPr>
              <a:t>en</a:t>
            </a:r>
            <a:r>
              <a:rPr lang="en-GB" sz="1800" dirty="0">
                <a:effectLst/>
                <a:latin typeface="StempelGaramondLTStd"/>
              </a:rPr>
              <a:t> 128 </a:t>
            </a:r>
            <a:r>
              <a:rPr lang="en-GB" sz="1800" dirty="0" err="1">
                <a:effectLst/>
                <a:latin typeface="StempelGaramondLTStd"/>
              </a:rPr>
              <a:t>casos</a:t>
            </a:r>
            <a:r>
              <a:rPr lang="en-GB" sz="1800" dirty="0">
                <a:effectLst/>
                <a:latin typeface="StempelGaramondLTStd"/>
              </a:rPr>
              <a:t> (</a:t>
            </a:r>
            <a:r>
              <a:rPr lang="en-GB" sz="1800" dirty="0" err="1">
                <a:effectLst/>
                <a:latin typeface="StempelGaramondLTStd"/>
              </a:rPr>
              <a:t>el</a:t>
            </a:r>
            <a:r>
              <a:rPr lang="en-GB" sz="1800" dirty="0">
                <a:effectLst/>
                <a:latin typeface="StempelGaramondLTStd"/>
              </a:rPr>
              <a:t> 5,4%) y </a:t>
            </a:r>
            <a:r>
              <a:rPr lang="en-GB" sz="1800" dirty="0" err="1">
                <a:effectLst/>
                <a:latin typeface="StempelGaramondLTStd"/>
              </a:rPr>
              <a:t>atención</a:t>
            </a:r>
            <a:r>
              <a:rPr lang="en-GB" sz="1800" dirty="0">
                <a:effectLst/>
                <a:latin typeface="StempelGaramondLTStd"/>
              </a:rPr>
              <a:t> </a:t>
            </a:r>
            <a:r>
              <a:rPr lang="en-GB" sz="1800" dirty="0" err="1">
                <a:effectLst/>
                <a:latin typeface="StempelGaramondLTStd"/>
              </a:rPr>
              <a:t>en</a:t>
            </a:r>
            <a:r>
              <a:rPr lang="en-GB" sz="1800" dirty="0">
                <a:effectLst/>
                <a:latin typeface="StempelGaramondLTStd"/>
              </a:rPr>
              <a:t> </a:t>
            </a:r>
            <a:r>
              <a:rPr lang="en-GB" sz="1800" dirty="0" err="1">
                <a:effectLst/>
                <a:latin typeface="StempelGaramondLTStd"/>
              </a:rPr>
              <a:t>drogodependencias</a:t>
            </a:r>
            <a:r>
              <a:rPr lang="en-GB" sz="1800" dirty="0">
                <a:effectLst/>
                <a:latin typeface="StempelGaramondLTStd"/>
              </a:rPr>
              <a:t> </a:t>
            </a:r>
            <a:r>
              <a:rPr lang="en-GB" sz="1800" dirty="0" err="1">
                <a:effectLst/>
                <a:latin typeface="StempelGaramondLTStd"/>
              </a:rPr>
              <a:t>postexcarcelación</a:t>
            </a:r>
            <a:r>
              <a:rPr lang="en-GB" sz="1800" dirty="0">
                <a:effectLst/>
                <a:latin typeface="StempelGaramondLTStd"/>
              </a:rPr>
              <a:t> </a:t>
            </a:r>
            <a:r>
              <a:rPr lang="en-GB" sz="1800" dirty="0" err="1">
                <a:effectLst/>
                <a:latin typeface="StempelGaramondLTStd"/>
              </a:rPr>
              <a:t>en</a:t>
            </a:r>
            <a:r>
              <a:rPr lang="en-GB" sz="1800" dirty="0">
                <a:effectLst/>
                <a:latin typeface="StempelGaramondLTStd"/>
              </a:rPr>
              <a:t> 146 (6,2%). </a:t>
            </a:r>
            <a:r>
              <a:rPr lang="en-GB" sz="1800" dirty="0" err="1">
                <a:effectLst/>
                <a:latin typeface="StempelGaramondLTStd"/>
              </a:rPr>
              <a:t>Aproximadamente</a:t>
            </a:r>
            <a:r>
              <a:rPr lang="en-GB" sz="1800" dirty="0">
                <a:effectLst/>
                <a:latin typeface="StempelGaramondLTStd"/>
              </a:rPr>
              <a:t> </a:t>
            </a:r>
            <a:r>
              <a:rPr lang="en-GB" sz="1800" dirty="0" err="1">
                <a:effectLst/>
                <a:latin typeface="StempelGaramondLTStd"/>
              </a:rPr>
              <a:t>el</a:t>
            </a:r>
            <a:r>
              <a:rPr lang="en-GB" sz="1800" dirty="0">
                <a:effectLst/>
                <a:latin typeface="StempelGaramondLTStd"/>
              </a:rPr>
              <a:t> 60% de la </a:t>
            </a:r>
            <a:r>
              <a:rPr lang="en-GB" sz="1800" dirty="0" err="1">
                <a:effectLst/>
                <a:latin typeface="StempelGaramondLTStd"/>
              </a:rPr>
              <a:t>visitas</a:t>
            </a:r>
            <a:r>
              <a:rPr lang="en-GB" sz="1800" dirty="0">
                <a:effectLst/>
                <a:latin typeface="StempelGaramondLTStd"/>
              </a:rPr>
              <a:t> </a:t>
            </a:r>
            <a:r>
              <a:rPr lang="en-GB" sz="1800" dirty="0" err="1">
                <a:effectLst/>
                <a:latin typeface="StempelGaramondLTStd"/>
              </a:rPr>
              <a:t>necesarias</a:t>
            </a:r>
            <a:r>
              <a:rPr lang="en-GB" sz="1800" dirty="0">
                <a:effectLst/>
                <a:latin typeface="StempelGaramondLTStd"/>
              </a:rPr>
              <a:t> se </a:t>
            </a:r>
            <a:r>
              <a:rPr lang="en-GB" sz="1800" dirty="0" err="1">
                <a:effectLst/>
                <a:latin typeface="StempelGaramondLTStd"/>
              </a:rPr>
              <a:t>programo</a:t>
            </a:r>
            <a:r>
              <a:rPr lang="en-GB" sz="1800" dirty="0">
                <a:effectLst/>
                <a:latin typeface="StempelGaramondLTStd"/>
              </a:rPr>
              <a:t>́ </a:t>
            </a:r>
            <a:r>
              <a:rPr lang="en-GB" sz="1800" dirty="0" err="1">
                <a:effectLst/>
                <a:latin typeface="StempelGaramondLTStd"/>
              </a:rPr>
              <a:t>en</a:t>
            </a:r>
            <a:r>
              <a:rPr lang="en-GB" sz="1800" dirty="0">
                <a:effectLst/>
                <a:latin typeface="StempelGaramondLTStd"/>
              </a:rPr>
              <a:t> </a:t>
            </a:r>
            <a:r>
              <a:rPr lang="en-GB" sz="1800" dirty="0" err="1">
                <a:effectLst/>
                <a:latin typeface="StempelGaramondLTStd"/>
              </a:rPr>
              <a:t>el</a:t>
            </a:r>
            <a:r>
              <a:rPr lang="en-GB" sz="1800" dirty="0">
                <a:effectLst/>
                <a:latin typeface="StempelGaramondLTStd"/>
              </a:rPr>
              <a:t> </a:t>
            </a:r>
            <a:r>
              <a:rPr lang="en-GB" sz="1800" dirty="0" err="1">
                <a:effectLst/>
                <a:latin typeface="StempelGaramondLTStd"/>
              </a:rPr>
              <a:t>plazo</a:t>
            </a:r>
            <a:r>
              <a:rPr lang="en-GB" sz="1800" dirty="0">
                <a:effectLst/>
                <a:latin typeface="StempelGaramondLTStd"/>
              </a:rPr>
              <a:t> de </a:t>
            </a:r>
            <a:r>
              <a:rPr lang="en-GB" sz="1800" dirty="0" err="1">
                <a:effectLst/>
                <a:latin typeface="StempelGaramondLTStd"/>
              </a:rPr>
              <a:t>tiempo</a:t>
            </a:r>
            <a:r>
              <a:rPr lang="en-GB" sz="1800" dirty="0">
                <a:effectLst/>
                <a:latin typeface="StempelGaramondLTStd"/>
              </a:rPr>
              <a:t> </a:t>
            </a:r>
            <a:r>
              <a:rPr lang="en-GB" sz="1800" dirty="0" err="1">
                <a:effectLst/>
                <a:latin typeface="StempelGaramondLTStd"/>
              </a:rPr>
              <a:t>previsto</a:t>
            </a:r>
            <a:r>
              <a:rPr lang="en-GB" sz="1800" dirty="0">
                <a:effectLst/>
                <a:latin typeface="StempelGaramondLTStd"/>
              </a:rPr>
              <a:t> y </a:t>
            </a:r>
            <a:r>
              <a:rPr lang="en-GB" sz="1800" dirty="0" err="1">
                <a:effectLst/>
                <a:latin typeface="StempelGaramondLTStd"/>
              </a:rPr>
              <a:t>el</a:t>
            </a:r>
            <a:r>
              <a:rPr lang="en-GB" sz="1800" dirty="0">
                <a:effectLst/>
                <a:latin typeface="StempelGaramondLTStd"/>
              </a:rPr>
              <a:t> 70% se </a:t>
            </a:r>
            <a:r>
              <a:rPr lang="en-GB" sz="1800" dirty="0" err="1">
                <a:effectLst/>
                <a:latin typeface="StempelGaramondLTStd"/>
              </a:rPr>
              <a:t>efectuo</a:t>
            </a:r>
            <a:r>
              <a:rPr lang="en-GB" sz="1800" dirty="0">
                <a:effectLst/>
                <a:latin typeface="StempelGaramondLTStd"/>
              </a:rPr>
              <a:t>́ de forma </a:t>
            </a:r>
            <a:r>
              <a:rPr lang="en-GB" sz="1800" dirty="0" err="1">
                <a:effectLst/>
                <a:latin typeface="StempelGaramondLTStd"/>
              </a:rPr>
              <a:t>adecuada</a:t>
            </a:r>
            <a:r>
              <a:rPr lang="en-GB" sz="1800" dirty="0">
                <a:effectLst/>
                <a:latin typeface="StempelGaramondLTStd"/>
              </a:rPr>
              <a:t>. </a:t>
            </a:r>
            <a:endParaRPr lang="en-GB" dirty="0"/>
          </a:p>
          <a:p>
            <a:endParaRPr lang="en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>
                <a:effectLst/>
                <a:latin typeface="StempelGaramondLTStd"/>
              </a:rPr>
              <a:t>Rev </a:t>
            </a:r>
            <a:r>
              <a:rPr lang="en-GB" sz="1800" dirty="0" err="1">
                <a:effectLst/>
                <a:latin typeface="StempelGaramondLTStd"/>
              </a:rPr>
              <a:t>Esp</a:t>
            </a:r>
            <a:r>
              <a:rPr lang="en-GB" sz="1800" dirty="0">
                <a:effectLst/>
                <a:latin typeface="StempelGaramondLTStd"/>
              </a:rPr>
              <a:t> </a:t>
            </a:r>
            <a:r>
              <a:rPr lang="en-GB" sz="1800" dirty="0" err="1">
                <a:effectLst/>
                <a:latin typeface="StempelGaramondLTStd"/>
              </a:rPr>
              <a:t>Sanid</a:t>
            </a:r>
            <a:r>
              <a:rPr lang="en-GB" sz="1800" dirty="0">
                <a:effectLst/>
                <a:latin typeface="StempelGaramondLTStd"/>
              </a:rPr>
              <a:t> </a:t>
            </a:r>
            <a:r>
              <a:rPr lang="en-GB" sz="1800" dirty="0" err="1">
                <a:effectLst/>
                <a:latin typeface="StempelGaramondLTStd"/>
              </a:rPr>
              <a:t>Penit</a:t>
            </a:r>
            <a:r>
              <a:rPr lang="en-GB" sz="1800" dirty="0">
                <a:effectLst/>
                <a:latin typeface="StempelGaramondLTStd"/>
              </a:rPr>
              <a:t>. 2019;21(3):163-170 </a:t>
            </a:r>
            <a:endParaRPr lang="en-GB" dirty="0"/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AB832-F13C-CD4E-9845-7816C66D59CC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56556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respo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J,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Llerena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S,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Cobo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C, Cabezas J,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Cuadrado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A. HCV Management in the Incarcerated Population: How Do We Deliver on This Important Front? Current Hepatology Reports. 2019;18(2):259-67.</a:t>
            </a:r>
          </a:p>
          <a:p>
            <a:endParaRPr lang="en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Crespo J, et al. Current Hepatology Reports. 2019;18(2):259-67.</a:t>
            </a:r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AB832-F13C-CD4E-9845-7816C66D59CC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3347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McKeever A, O'Donovan D, Kee F. Factors influencing compliance with Hepatitis C treatment in patients transitioning from prison to community-A summary scoping review. Journal of viral hepatitis. 2023;30(4):278-82.</a:t>
            </a:r>
          </a:p>
          <a:p>
            <a:endParaRPr lang="en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McKeever A, et al. Journal of viral hepatitis. 2023;30(4):278-82.</a:t>
            </a:r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AB832-F13C-CD4E-9845-7816C66D59CC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6598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Akiyama MJ,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Kronfli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N, Cabezas J, Sheehan Y, Thurairajah PH, Lines R, et al. Hepatitis C elimination among people incarcerated in prisons: challenges and recommendations for action within a health systems framework. Lancet Gastroenterol Hepatol. 2021;6(5):391-400.</a:t>
            </a:r>
          </a:p>
          <a:p>
            <a:endParaRPr lang="en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Crespo J,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Llerena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S,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Cobo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C, Cabezas J. Is HCV elimination possible in prison?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Revista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espanola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de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sanidad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penitenciaria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. 2017;19(3):70-3.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Ref de Andrew: </a:t>
            </a:r>
            <a:r>
              <a:rPr lang="en-US" sz="1200" dirty="0">
                <a:solidFill>
                  <a:srgbClr val="FF0000"/>
                </a:solidFill>
              </a:rPr>
              <a:t>de </a:t>
            </a:r>
            <a:r>
              <a:rPr lang="en-US" sz="1200" dirty="0" err="1">
                <a:solidFill>
                  <a:srgbClr val="FF0000"/>
                </a:solidFill>
              </a:rPr>
              <a:t>Viggiani</a:t>
            </a:r>
            <a:r>
              <a:rPr lang="en-US" sz="1200" dirty="0">
                <a:solidFill>
                  <a:srgbClr val="FF0000"/>
                </a:solidFill>
              </a:rPr>
              <a:t> N. Unhealthy prisons: exploring structural determinants of prison health. Sociology of Health &amp; Illness 2007;29:115-35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r>
              <a:rPr lang="es-ES" sz="1200" dirty="0">
                <a:latin typeface="+mn-lt"/>
              </a:rPr>
              <a:t>Crespo J, et al  </a:t>
            </a:r>
            <a:r>
              <a:rPr lang="es-ES" sz="1200" dirty="0" err="1">
                <a:latin typeface="+mn-lt"/>
              </a:rPr>
              <a:t>Current</a:t>
            </a:r>
            <a:r>
              <a:rPr lang="es-ES" sz="1200" dirty="0">
                <a:latin typeface="+mn-lt"/>
              </a:rPr>
              <a:t> </a:t>
            </a:r>
            <a:r>
              <a:rPr lang="es-ES" sz="1200" dirty="0" err="1">
                <a:latin typeface="+mn-lt"/>
              </a:rPr>
              <a:t>Hepatology</a:t>
            </a:r>
            <a:r>
              <a:rPr lang="es-ES" sz="1200" dirty="0">
                <a:latin typeface="+mn-lt"/>
              </a:rPr>
              <a:t> </a:t>
            </a:r>
            <a:r>
              <a:rPr lang="es-ES" sz="1200" dirty="0" err="1">
                <a:latin typeface="+mn-lt"/>
              </a:rPr>
              <a:t>Reports</a:t>
            </a:r>
            <a:r>
              <a:rPr lang="es-ES" sz="1200" dirty="0">
                <a:latin typeface="+mn-lt"/>
              </a:rPr>
              <a:t>. 2019;18(2):259-67. </a:t>
            </a:r>
            <a:r>
              <a:rPr lang="es-ES" sz="1200" dirty="0" err="1">
                <a:latin typeface="+mn-lt"/>
              </a:rPr>
              <a:t>doi</a:t>
            </a:r>
            <a:r>
              <a:rPr lang="es-ES" sz="1200" dirty="0">
                <a:latin typeface="+mn-lt"/>
              </a:rPr>
              <a:t>: 10.1007/s11901-019-00472-2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FF0000"/>
                </a:solidFill>
              </a:rPr>
              <a:t>de </a:t>
            </a:r>
            <a:r>
              <a:rPr lang="en-US" sz="1200" dirty="0" err="1">
                <a:solidFill>
                  <a:srgbClr val="FF0000"/>
                </a:solidFill>
              </a:rPr>
              <a:t>Viggiani</a:t>
            </a:r>
            <a:r>
              <a:rPr lang="en-US" sz="1200" dirty="0">
                <a:solidFill>
                  <a:srgbClr val="FF0000"/>
                </a:solidFill>
              </a:rPr>
              <a:t> N. Sociology of Health &amp; Illness 2007;29:115-35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Crespo J, et al. Rev Esp. de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sanidad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penitenciaria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. 2017;19(3):70-3.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Akiyama MJ, et al. Lancet Gastroenterol Hepatol. 2021;6(5):391-400.</a:t>
            </a:r>
          </a:p>
          <a:p>
            <a:endParaRPr lang="en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Kamarulzaman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A, Reid SE, Schwitters A,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Wiessing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L, El-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Bassel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N, Dolan K, et al. Prevention of transmission of HIV, hepatitis B virus, hepatitis C virus, and tuberculosis in prisoners. Lancet. 2016;388(10049):1115-26.</a:t>
            </a:r>
          </a:p>
          <a:p>
            <a:endParaRPr lang="en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Kamarulzaman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A, et al. Lancet. 2016;388(10049):1115-26.</a:t>
            </a:r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AB832-F13C-CD4E-9845-7816C66D59CC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55402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Kronfli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N,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Dussault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C, Klein MB,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Lebouche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B, </a:t>
            </a: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Sebastiani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G, Cox J. The hepatitis C virus cascade of care in a Quebec provincial prison: a retrospective cohort study. CMAJ Open. 2019;7(4):E674-E9.</a:t>
            </a:r>
          </a:p>
          <a:p>
            <a:endParaRPr lang="en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Kronfli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N, et al. CMAJ Open. 2019;7(4):E674-E9.</a:t>
            </a:r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AB832-F13C-CD4E-9845-7816C66D59CC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1088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Cuadrado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A, et al. Am J Gastroenterol. 2018;113(11):1639-48.</a:t>
            </a:r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AB832-F13C-CD4E-9845-7816C66D59CC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39407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err="1">
                <a:effectLst/>
                <a:latin typeface="ArialMT"/>
              </a:rPr>
              <a:t>Emmanouil</a:t>
            </a:r>
            <a:r>
              <a:rPr lang="en-GB" sz="1800" dirty="0">
                <a:effectLst/>
                <a:latin typeface="ArialMT"/>
              </a:rPr>
              <a:t> B, et al. EASL 2022; Oral OS053; EASL. J Hepatol 2022;77:S44–5 </a:t>
            </a:r>
            <a:endParaRPr lang="en-GB" dirty="0">
              <a:effectLst/>
            </a:endParaRPr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AB832-F13C-CD4E-9845-7816C66D59CC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8976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Sheehan Y, Cunningham EB, Cochrane A, Byrne M, Brown T, McGrath C,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Lafferty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 L,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Tedla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 N, Dore GJ, Lloyd AR,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Grebely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 J. A '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one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-stop-shop'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point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-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of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-care hepatitis C RNA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testing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intervention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to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enhance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treatment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uptake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 in a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reception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prison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: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the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 PIVOT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study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. J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Hepatol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. 2023.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Epub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 2023/04/29.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doi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: 10.1016/j.jhep.2023.04.019. PubMed PMID: 37116714.</a:t>
            </a:r>
          </a:p>
          <a:p>
            <a:endParaRPr lang="es-E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Sheehan Y, et al. J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Hepatol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. 2023.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doi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: 10.1016/j.jhep.2023.04.019. PubMed PMID: 37116714.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https://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www.natap.org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/2023/HCV/092423_03.htm#:~: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text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=Many%20clinicians%20call%20this%20a,treatment%20uptake%20(93%25%20vs.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AB832-F13C-CD4E-9845-7816C66D59CC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31170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Cabezas J, Llerena S, Mateo M,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Alvarez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R, Cobo C,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Gonzalez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V,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Martro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E, Cuadrado A, Crespo J. Hepatitis C Micro-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Elimination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beyond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Prison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Walls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Navigator-Assisted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Test-and-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Treat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Strategy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for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Subjects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Serving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Non-Custodial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Sentences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Diagnostics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Basel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). 2021;11(5).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Epub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2021/06/03.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doi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: 10.3390/diagnostics11050877. PubMed PMID: 34068955; PMCID: PMC8155928.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MS PGothic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Cabezas J, et al.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Diagnostics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Basel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). 2021;11(5).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doi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: 10.3390/diagnostics11050877. PubMed PMID: 34068955; PMCID: PMC8155928.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MS PGothic" charset="0"/>
            </a:endParaRPr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AB832-F13C-CD4E-9845-7816C66D59CC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1913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Cabezas J, Llerena S, Mateo M,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Alvarez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R, Cobo C,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Gonzalez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V,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Martro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E, Cuadrado A, Crespo J. Hepatitis C Micro-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Elimination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beyond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Prison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Walls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Navigator-Assisted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Test-and-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Treat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Strategy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for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Subjects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Serving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Non-Custodial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Sentences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Diagnostics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Basel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). 2021;11(5).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Epub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2021/06/03.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doi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: 10.3390/diagnostics11050877. PubMed PMID: 34068955; PMCID: PMC8155928.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MS PGothic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Cabezas J, et al.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Diagnostics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Basel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). 2021;11(5).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doi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: 10.3390/diagnostics11050877. PubMed PMID: 34068955; PMCID: PMC8155928.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MS PGothic" charset="0"/>
            </a:endParaRPr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AB832-F13C-CD4E-9845-7816C66D59CC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1463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Cabezas J, Llerena S, Mateo M,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Alvarez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R, Cobo C,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Gonzalez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V,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Martro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E, Cuadrado A, Crespo J. Hepatitis C Micro-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Elimination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beyond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Prison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Walls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: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Navigator-Assisted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Test-and-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Treat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Strategy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for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Subjects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Serving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Non-Custodial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Sentences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Diagnostics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Basel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). 2021;11(5).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Epub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2021/06/03.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doi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: 10.3390/diagnostics11050877. PubMed PMID: 34068955; PMCID: PMC8155928.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MS PGothic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Cabezas J, et al.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Diagnostics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 (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Basel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). 2021;11(5).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doi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MS PGothic" pitchFamily="34" charset="-128"/>
                <a:cs typeface="MS PGothic" charset="0"/>
              </a:rPr>
              <a:t>: 10.3390/diagnostics11050877. PubMed PMID: 34068955; PMCID: PMC8155928.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MS PGothic" pitchFamily="34" charset="-128"/>
              <a:cs typeface="MS PGothic" charset="0"/>
            </a:endParaRPr>
          </a:p>
          <a:p>
            <a:endParaRPr lang="en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8AB832-F13C-CD4E-9845-7816C66D59CC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2947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g"/><Relationship Id="rId5" Type="http://schemas.openxmlformats.org/officeDocument/2006/relationships/image" Target="../media/image1.tiff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Titulo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6" descr="logo_valdecila_color.jpg"/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6" t="15584" r="9547" b="19945"/>
          <a:stretch>
            <a:fillRect/>
          </a:stretch>
        </p:blipFill>
        <p:spPr bwMode="auto">
          <a:xfrm>
            <a:off x="3605213" y="327025"/>
            <a:ext cx="1800225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346412" y="1083218"/>
            <a:ext cx="7772400" cy="1102519"/>
          </a:xfrm>
          <a:prstGeom prst="rect">
            <a:avLst/>
          </a:prstGeom>
        </p:spPr>
        <p:txBody>
          <a:bodyPr anchor="ctr"/>
          <a:lstStyle>
            <a:lvl1pPr algn="l">
              <a:defRPr sz="3200">
                <a:solidFill>
                  <a:srgbClr val="000000"/>
                </a:solidFill>
                <a:latin typeface="+mj-lt"/>
              </a:defRPr>
            </a:lvl1pPr>
          </a:lstStyle>
          <a:p>
            <a:r>
              <a:rPr lang="en-US" dirty="0" err="1"/>
              <a:t>Título</a:t>
            </a:r>
            <a:endParaRPr lang="es-ES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346412" y="2735330"/>
            <a:ext cx="4853708" cy="612770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2000">
                <a:solidFill>
                  <a:srgbClr val="000000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/>
              <a:t>Autor/Filiación</a:t>
            </a:r>
            <a:endParaRPr lang="es-ES" dirty="0"/>
          </a:p>
        </p:txBody>
      </p:sp>
      <p:cxnSp>
        <p:nvCxnSpPr>
          <p:cNvPr id="7" name="Conector recto 6"/>
          <p:cNvCxnSpPr/>
          <p:nvPr userDrawn="1"/>
        </p:nvCxnSpPr>
        <p:spPr>
          <a:xfrm>
            <a:off x="63501" y="4787900"/>
            <a:ext cx="9000000" cy="0"/>
          </a:xfrm>
          <a:prstGeom prst="line">
            <a:avLst/>
          </a:prstGeom>
          <a:ln>
            <a:solidFill>
              <a:srgbClr val="4278D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5" descr="IDIVAL_LOGO_PROPIO.tif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26561" r="11923" b="39812"/>
          <a:stretch>
            <a:fillRect/>
          </a:stretch>
        </p:blipFill>
        <p:spPr bwMode="auto">
          <a:xfrm>
            <a:off x="145859" y="4093240"/>
            <a:ext cx="1955800" cy="6127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92554F-3969-DC4A-A2D0-C73BD8B533C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88391" y="3531937"/>
            <a:ext cx="3775110" cy="81001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9BB4EF1-AFC8-A34E-9461-A86C7FAE7019}"/>
              </a:ext>
            </a:extLst>
          </p:cNvPr>
          <p:cNvGrpSpPr/>
          <p:nvPr userDrawn="1"/>
        </p:nvGrpSpPr>
        <p:grpSpPr>
          <a:xfrm>
            <a:off x="6280352" y="4325501"/>
            <a:ext cx="2352100" cy="461665"/>
            <a:chOff x="6280352" y="4325501"/>
            <a:chExt cx="2352100" cy="461665"/>
          </a:xfrm>
        </p:grpSpPr>
        <p:pic>
          <p:nvPicPr>
            <p:cNvPr id="9" name="Picture 8" descr="A close up of a logo&#10;&#10;Description automatically generated">
              <a:extLst>
                <a:ext uri="{FF2B5EF4-FFF2-40B4-BE49-F238E27FC236}">
                  <a16:creationId xmlns:a16="http://schemas.microsoft.com/office/drawing/2014/main" id="{D6F336BA-0E43-5B46-B41C-CACA98890CE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/>
            <a:srcRect l="10351" t="10621" r="7982" b="6784"/>
            <a:stretch/>
          </p:blipFill>
          <p:spPr>
            <a:xfrm>
              <a:off x="6280352" y="4363985"/>
              <a:ext cx="395869" cy="400365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23453B-D8F7-0B46-B03B-178AE18DE1B5}"/>
                </a:ext>
              </a:extLst>
            </p:cNvPr>
            <p:cNvSpPr txBox="1"/>
            <p:nvPr userDrawn="1"/>
          </p:nvSpPr>
          <p:spPr>
            <a:xfrm>
              <a:off x="6587790" y="4325501"/>
              <a:ext cx="204466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>
                  <a:latin typeface="+mj-lt"/>
                </a:rPr>
                <a:t>@</a:t>
              </a:r>
              <a:r>
                <a:rPr lang="en-GB" dirty="0" err="1">
                  <a:latin typeface="+mj-lt"/>
                </a:rPr>
                <a:t>DigValdecilla</a:t>
              </a:r>
              <a:endParaRPr lang="en-GB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0749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/>
          <p:cNvCxnSpPr/>
          <p:nvPr/>
        </p:nvCxnSpPr>
        <p:spPr>
          <a:xfrm>
            <a:off x="152400" y="611188"/>
            <a:ext cx="8839200" cy="0"/>
          </a:xfrm>
          <a:prstGeom prst="line">
            <a:avLst/>
          </a:prstGeom>
          <a:ln w="19050" cmpd="sng">
            <a:solidFill>
              <a:srgbClr val="4278D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089" y="53579"/>
            <a:ext cx="8101189" cy="505221"/>
          </a:xfrm>
          <a:prstGeom prst="rect">
            <a:avLst/>
          </a:prstGeom>
        </p:spPr>
        <p:txBody>
          <a:bodyPr/>
          <a:lstStyle>
            <a:lvl1pPr algn="l">
              <a:defRPr sz="240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834390"/>
            <a:ext cx="8229600" cy="3394075"/>
          </a:xfrm>
          <a:prstGeom prst="rect">
            <a:avLst/>
          </a:prstGeom>
        </p:spPr>
        <p:txBody>
          <a:bodyPr/>
          <a:lstStyle>
            <a:lvl1pPr>
              <a:defRPr sz="2000">
                <a:latin typeface="+mj-lt"/>
              </a:defRPr>
            </a:lvl1pPr>
            <a:lvl2pPr>
              <a:defRPr sz="2000">
                <a:latin typeface="+mj-lt"/>
              </a:defRPr>
            </a:lvl2pPr>
            <a:lvl3pPr>
              <a:defRPr sz="2000">
                <a:latin typeface="+mj-lt"/>
              </a:defRPr>
            </a:lvl3pPr>
            <a:lvl4pPr>
              <a:defRPr sz="2000">
                <a:latin typeface="+mj-lt"/>
              </a:defRPr>
            </a:lvl4pPr>
            <a:lvl5pPr>
              <a:defRPr sz="2000">
                <a:latin typeface="+mj-lt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S" dirty="0"/>
          </a:p>
        </p:txBody>
      </p:sp>
      <p:sp>
        <p:nvSpPr>
          <p:cNvPr id="7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2326888" y="4834467"/>
            <a:ext cx="6817112" cy="309033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000">
                <a:latin typeface="+mj-lt"/>
              </a:defRPr>
            </a:lvl1pPr>
          </a:lstStyle>
          <a:p>
            <a:pPr lvl="0"/>
            <a:r>
              <a:rPr lang="es-ES" dirty="0" err="1"/>
              <a:t>References</a:t>
            </a:r>
            <a:endParaRPr lang="es-ES" dirty="0"/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63501" y="4787900"/>
            <a:ext cx="9000000" cy="0"/>
          </a:xfrm>
          <a:prstGeom prst="line">
            <a:avLst/>
          </a:prstGeom>
          <a:ln>
            <a:solidFill>
              <a:srgbClr val="4278D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4" descr="Imagen que contiene exterior, firmar, alimentos, camioneta&#10;&#10;Descripción generada automáticamente">
            <a:extLst>
              <a:ext uri="{FF2B5EF4-FFF2-40B4-BE49-F238E27FC236}">
                <a16:creationId xmlns:a16="http://schemas.microsoft.com/office/drawing/2014/main" id="{2C1A1ABA-57A8-5B66-5708-E4FCD6A80DF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0636" y="-8890"/>
            <a:ext cx="623364" cy="396875"/>
          </a:xfrm>
          <a:prstGeom prst="rect">
            <a:avLst/>
          </a:prstGeom>
        </p:spPr>
      </p:pic>
      <p:pic>
        <p:nvPicPr>
          <p:cNvPr id="6" name="Imagen 5" descr="Icono&#10;&#10;Descripción generada automáticamente">
            <a:extLst>
              <a:ext uri="{FF2B5EF4-FFF2-40B4-BE49-F238E27FC236}">
                <a16:creationId xmlns:a16="http://schemas.microsoft.com/office/drawing/2014/main" id="{2D902637-2FA4-BEE6-E7AD-54F5A3E897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63330" y="4847577"/>
            <a:ext cx="796651" cy="2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32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6"/>
          <p:cNvSpPr>
            <a:spLocks noGrp="1"/>
          </p:cNvSpPr>
          <p:nvPr>
            <p:ph type="body" sz="quarter" idx="11" hasCustomPrompt="1"/>
          </p:nvPr>
        </p:nvSpPr>
        <p:spPr>
          <a:xfrm>
            <a:off x="2319454" y="4834467"/>
            <a:ext cx="6824546" cy="309033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000">
                <a:latin typeface="+mj-lt"/>
              </a:defRPr>
            </a:lvl1pPr>
          </a:lstStyle>
          <a:p>
            <a:pPr lvl="0"/>
            <a:r>
              <a:rPr lang="es-ES" dirty="0" err="1"/>
              <a:t>References</a:t>
            </a:r>
            <a:endParaRPr lang="es-ES" dirty="0"/>
          </a:p>
        </p:txBody>
      </p:sp>
      <p:cxnSp>
        <p:nvCxnSpPr>
          <p:cNvPr id="5" name="Conector recto 4"/>
          <p:cNvCxnSpPr/>
          <p:nvPr userDrawn="1"/>
        </p:nvCxnSpPr>
        <p:spPr>
          <a:xfrm>
            <a:off x="63501" y="4787900"/>
            <a:ext cx="9000000" cy="0"/>
          </a:xfrm>
          <a:prstGeom prst="line">
            <a:avLst/>
          </a:prstGeom>
          <a:ln>
            <a:solidFill>
              <a:srgbClr val="4278D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Imagen 1" descr="Imagen que contiene exterior, firmar, alimentos, camioneta&#10;&#10;Descripción generada automáticamente">
            <a:extLst>
              <a:ext uri="{FF2B5EF4-FFF2-40B4-BE49-F238E27FC236}">
                <a16:creationId xmlns:a16="http://schemas.microsoft.com/office/drawing/2014/main" id="{4AFB16DE-81DB-A70C-7B7C-12225C7D54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0636" y="-8890"/>
            <a:ext cx="623364" cy="396875"/>
          </a:xfrm>
          <a:prstGeom prst="rect">
            <a:avLst/>
          </a:prstGeom>
        </p:spPr>
      </p:pic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D0B21EB0-BDB7-765C-7B2C-882A8A2B166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63330" y="4847577"/>
            <a:ext cx="796651" cy="2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4787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2326888" y="4834467"/>
            <a:ext cx="6817112" cy="309033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000">
                <a:latin typeface="+mj-lt"/>
              </a:defRPr>
            </a:lvl1pPr>
          </a:lstStyle>
          <a:p>
            <a:pPr lvl="0"/>
            <a:r>
              <a:rPr lang="es-ES" dirty="0" err="1"/>
              <a:t>References</a:t>
            </a:r>
            <a:endParaRPr lang="es-ES" dirty="0"/>
          </a:p>
        </p:txBody>
      </p:sp>
      <p:pic>
        <p:nvPicPr>
          <p:cNvPr id="3" name="Imagen 2" descr="Imagen que contiene exterior, firmar, alimentos, camioneta&#10;&#10;Descripción generada automáticamente">
            <a:extLst>
              <a:ext uri="{FF2B5EF4-FFF2-40B4-BE49-F238E27FC236}">
                <a16:creationId xmlns:a16="http://schemas.microsoft.com/office/drawing/2014/main" id="{0D74E9EE-E051-59A7-6C8E-6D1F46EC8A5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20636" y="-8890"/>
            <a:ext cx="623364" cy="396875"/>
          </a:xfrm>
          <a:prstGeom prst="rect">
            <a:avLst/>
          </a:prstGeom>
        </p:spPr>
      </p:pic>
      <p:pic>
        <p:nvPicPr>
          <p:cNvPr id="4" name="Imagen 3" descr="Icono&#10;&#10;Descripción generada automáticamente">
            <a:extLst>
              <a:ext uri="{FF2B5EF4-FFF2-40B4-BE49-F238E27FC236}">
                <a16:creationId xmlns:a16="http://schemas.microsoft.com/office/drawing/2014/main" id="{6536B7D3-881E-E09B-243C-7E2187D287A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63330" y="4847577"/>
            <a:ext cx="796651" cy="2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27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/>
          <p:cNvCxnSpPr/>
          <p:nvPr/>
        </p:nvCxnSpPr>
        <p:spPr>
          <a:xfrm>
            <a:off x="152400" y="611188"/>
            <a:ext cx="8839200" cy="0"/>
          </a:xfrm>
          <a:prstGeom prst="line">
            <a:avLst/>
          </a:prstGeom>
          <a:ln w="19050" cmpd="sng">
            <a:solidFill>
              <a:srgbClr val="4278D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Marcador de texto 6"/>
          <p:cNvSpPr>
            <a:spLocks noGrp="1"/>
          </p:cNvSpPr>
          <p:nvPr>
            <p:ph type="body" sz="quarter" idx="10" hasCustomPrompt="1"/>
          </p:nvPr>
        </p:nvSpPr>
        <p:spPr>
          <a:xfrm>
            <a:off x="2653990" y="4834467"/>
            <a:ext cx="6490010" cy="309033"/>
          </a:xfrm>
          <a:prstGeom prst="rect">
            <a:avLst/>
          </a:prstGeom>
        </p:spPr>
        <p:txBody>
          <a:bodyPr vert="horz" anchor="b"/>
          <a:lstStyle>
            <a:lvl1pPr marL="0" indent="0" algn="r">
              <a:buNone/>
              <a:defRPr sz="1000">
                <a:latin typeface="+mj-lt"/>
              </a:defRPr>
            </a:lvl1pPr>
          </a:lstStyle>
          <a:p>
            <a:pPr lvl="0"/>
            <a:r>
              <a:rPr lang="es-ES" dirty="0" err="1"/>
              <a:t>References</a:t>
            </a:r>
            <a:endParaRPr lang="es-ES" dirty="0"/>
          </a:p>
        </p:txBody>
      </p:sp>
      <p:cxnSp>
        <p:nvCxnSpPr>
          <p:cNvPr id="8" name="Conector recto 7"/>
          <p:cNvCxnSpPr/>
          <p:nvPr userDrawn="1"/>
        </p:nvCxnSpPr>
        <p:spPr>
          <a:xfrm>
            <a:off x="63501" y="4787900"/>
            <a:ext cx="9000000" cy="0"/>
          </a:xfrm>
          <a:prstGeom prst="line">
            <a:avLst/>
          </a:prstGeom>
          <a:ln>
            <a:solidFill>
              <a:srgbClr val="4278D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3450AF4-DC90-A442-BCF0-511C6F01D30A}"/>
              </a:ext>
            </a:extLst>
          </p:cNvPr>
          <p:cNvSpPr txBox="1"/>
          <p:nvPr userDrawn="1"/>
        </p:nvSpPr>
        <p:spPr>
          <a:xfrm>
            <a:off x="152400" y="149523"/>
            <a:ext cx="2282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latin typeface="+mj-lt"/>
              </a:rPr>
              <a:t>Agradecimientos</a:t>
            </a:r>
            <a:endParaRPr lang="en-GB" dirty="0">
              <a:latin typeface="+mj-lt"/>
            </a:endParaRPr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81DA50B4-1E68-CD44-BB5B-D685E91159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351" t="10621" r="7982" b="6784"/>
          <a:stretch/>
        </p:blipFill>
        <p:spPr>
          <a:xfrm>
            <a:off x="634341" y="4401569"/>
            <a:ext cx="369265" cy="3734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2D5C20-1A96-E64D-AFDC-52D1C2BE75D1}"/>
              </a:ext>
            </a:extLst>
          </p:cNvPr>
          <p:cNvSpPr txBox="1"/>
          <p:nvPr userDrawn="1"/>
        </p:nvSpPr>
        <p:spPr>
          <a:xfrm>
            <a:off x="3783600" y="4446653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latin typeface="+mj-lt"/>
              </a:rPr>
              <a:t>@</a:t>
            </a:r>
            <a:r>
              <a:rPr lang="en-GB" sz="1800" dirty="0" err="1">
                <a:latin typeface="+mj-lt"/>
              </a:rPr>
              <a:t>DigValdecilla</a:t>
            </a:r>
            <a:endParaRPr lang="en-GB" sz="1800" dirty="0">
              <a:latin typeface="+mj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85AEC5E-E9B6-4C42-A6EA-8CAAE2E819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08137" y="4435554"/>
            <a:ext cx="2160588" cy="298333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800" b="1">
                <a:latin typeface="+mj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GB" dirty="0"/>
              <a:t>@_Autor</a:t>
            </a:r>
          </a:p>
        </p:txBody>
      </p:sp>
      <p:pic>
        <p:nvPicPr>
          <p:cNvPr id="3" name="Imagen 2" descr="Código QR&#10;&#10;Descripción generada automáticamente">
            <a:extLst>
              <a:ext uri="{FF2B5EF4-FFF2-40B4-BE49-F238E27FC236}">
                <a16:creationId xmlns:a16="http://schemas.microsoft.com/office/drawing/2014/main" id="{43727C64-9578-614E-A113-EB67D23D67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543676" y="4232155"/>
            <a:ext cx="519825" cy="519825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C9B920E7-0EA5-EF4F-AE1B-19C02DC60F6A}"/>
              </a:ext>
            </a:extLst>
          </p:cNvPr>
          <p:cNvSpPr txBox="1"/>
          <p:nvPr userDrawn="1"/>
        </p:nvSpPr>
        <p:spPr>
          <a:xfrm>
            <a:off x="5975277" y="4440105"/>
            <a:ext cx="25869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dirty="0" err="1">
                <a:latin typeface="+mj-lt"/>
              </a:rPr>
              <a:t>www.digestivovaldecilla.com</a:t>
            </a:r>
            <a:endParaRPr lang="es-ES" sz="1600" dirty="0">
              <a:latin typeface="+mj-lt"/>
            </a:endParaRPr>
          </a:p>
        </p:txBody>
      </p:sp>
      <p:pic>
        <p:nvPicPr>
          <p:cNvPr id="2" name="Imagen 1" descr="Imagen que contiene exterior, firmar, alimentos, camioneta&#10;&#10;Descripción generada automáticamente">
            <a:extLst>
              <a:ext uri="{FF2B5EF4-FFF2-40B4-BE49-F238E27FC236}">
                <a16:creationId xmlns:a16="http://schemas.microsoft.com/office/drawing/2014/main" id="{66D885C8-896B-49A0-FDAE-C3DB130C9DB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520636" y="-8890"/>
            <a:ext cx="623364" cy="396875"/>
          </a:xfrm>
          <a:prstGeom prst="rect">
            <a:avLst/>
          </a:prstGeom>
        </p:spPr>
      </p:pic>
      <p:pic>
        <p:nvPicPr>
          <p:cNvPr id="12" name="Imagen 11" descr="Icono&#10;&#10;Descripción generada automáticamente">
            <a:extLst>
              <a:ext uri="{FF2B5EF4-FFF2-40B4-BE49-F238E27FC236}">
                <a16:creationId xmlns:a16="http://schemas.microsoft.com/office/drawing/2014/main" id="{84426548-5C18-1F04-6383-FE2EC514138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463330" y="4847577"/>
            <a:ext cx="796651" cy="282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80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C53540-F577-6D4E-A1B1-23A02A21BF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t="5664"/>
          <a:stretch/>
        </p:blipFill>
        <p:spPr>
          <a:xfrm>
            <a:off x="0" y="4855400"/>
            <a:ext cx="1422841" cy="28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Rotis Semi Serif Std"/>
          <a:ea typeface="ＭＳ Ｐゴシック" charset="0"/>
          <a:cs typeface="Rotis Semi Serif Std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tis Semi Serif Std" charset="0"/>
          <a:ea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tis Semi Serif Std" charset="0"/>
          <a:ea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tis Semi Serif Std" charset="0"/>
          <a:ea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tis Semi Serif Std" charset="0"/>
          <a:ea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Rotis Semi Serif Std"/>
          <a:ea typeface="ＭＳ Ｐゴシック" charset="0"/>
          <a:cs typeface="Rotis Semi Serif Std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Rotis Semi Serif Std"/>
          <a:ea typeface="ＭＳ Ｐゴシック" charset="0"/>
          <a:cs typeface="Rotis Semi Serif Std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Rotis Semi Serif Std"/>
          <a:ea typeface="ＭＳ Ｐゴシック" charset="0"/>
          <a:cs typeface="Rotis Semi Serif Std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Rotis Semi Serif Std"/>
          <a:ea typeface="ＭＳ Ｐゴシック" charset="0"/>
          <a:cs typeface="Rotis Semi Serif Std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Rotis Semi Serif Std"/>
          <a:ea typeface="ＭＳ Ｐゴシック" charset="0"/>
          <a:cs typeface="Rotis Semi Serif St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pn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pn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7.png"/><Relationship Id="rId7" Type="http://schemas.openxmlformats.org/officeDocument/2006/relationships/hyperlink" Target="mailto:joaquin.cabezas@scsalud.es" TargetMode="External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5" Type="http://schemas.openxmlformats.org/officeDocument/2006/relationships/image" Target="../media/image9.jpg"/><Relationship Id="rId4" Type="http://schemas.openxmlformats.org/officeDocument/2006/relationships/image" Target="../media/image6.png"/><Relationship Id="rId9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hyperlink" Target="https://www.who.int/hepatitis/publications/idu-prison-access-hepatitis-c/en/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ítulo 1"/>
          <p:cNvSpPr>
            <a:spLocks noGrp="1"/>
          </p:cNvSpPr>
          <p:nvPr>
            <p:ph type="ctrTitle"/>
          </p:nvPr>
        </p:nvSpPr>
        <p:spPr bwMode="auto">
          <a:xfrm>
            <a:off x="606453" y="2345918"/>
            <a:ext cx="6604669" cy="11033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b="1" dirty="0"/>
              <a:t>Global </a:t>
            </a:r>
            <a:r>
              <a:rPr lang="es-ES" b="1" dirty="0" err="1"/>
              <a:t>best</a:t>
            </a:r>
            <a:r>
              <a:rPr lang="es-ES" b="1" dirty="0"/>
              <a:t> </a:t>
            </a:r>
            <a:r>
              <a:rPr lang="es-ES" b="1" dirty="0" err="1"/>
              <a:t>practice</a:t>
            </a:r>
            <a:r>
              <a:rPr lang="es-ES" b="1" dirty="0"/>
              <a:t> </a:t>
            </a:r>
            <a:r>
              <a:rPr lang="es-ES" b="1" dirty="0" err="1"/>
              <a:t>examples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prison-based</a:t>
            </a:r>
            <a:r>
              <a:rPr lang="es-ES" b="1" dirty="0"/>
              <a:t> </a:t>
            </a:r>
            <a:r>
              <a:rPr lang="es-ES" b="1" dirty="0" err="1"/>
              <a:t>models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care</a:t>
            </a:r>
          </a:p>
        </p:txBody>
      </p:sp>
      <p:sp>
        <p:nvSpPr>
          <p:cNvPr id="4098" name="Subtítulo 2"/>
          <p:cNvSpPr>
            <a:spLocks noGrp="1"/>
          </p:cNvSpPr>
          <p:nvPr>
            <p:ph type="subTitle" idx="1"/>
          </p:nvPr>
        </p:nvSpPr>
        <p:spPr bwMode="auto">
          <a:xfrm>
            <a:off x="761999" y="3555051"/>
            <a:ext cx="4038600" cy="44846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dirty="0"/>
              <a:t>Joaquin Cabezas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A0C014DF-329C-98E0-6EBA-89574A4C0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81" y="890839"/>
            <a:ext cx="2537437" cy="900790"/>
          </a:xfrm>
          <a:prstGeom prst="rect">
            <a:avLst/>
          </a:prstGeom>
        </p:spPr>
      </p:pic>
      <p:pic>
        <p:nvPicPr>
          <p:cNvPr id="5" name="Imagen 4" descr="Imagen que contiene exterior, firmar, alimentos, camioneta&#10;&#10;Descripción generada automáticamente">
            <a:extLst>
              <a:ext uri="{FF2B5EF4-FFF2-40B4-BE49-F238E27FC236}">
                <a16:creationId xmlns:a16="http://schemas.microsoft.com/office/drawing/2014/main" id="{7ED6B647-E68E-6F28-C52A-903E6108B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415" y="847724"/>
            <a:ext cx="2101438" cy="1337915"/>
          </a:xfrm>
          <a:prstGeom prst="rect">
            <a:avLst/>
          </a:prstGeom>
        </p:spPr>
      </p:pic>
      <p:pic>
        <p:nvPicPr>
          <p:cNvPr id="7" name="Imagen 6" descr="Una rama de un árbol&#10;&#10;Descripción generada automáticamente con confianza baja">
            <a:extLst>
              <a:ext uri="{FF2B5EF4-FFF2-40B4-BE49-F238E27FC236}">
                <a16:creationId xmlns:a16="http://schemas.microsoft.com/office/drawing/2014/main" id="{74CF750D-90E5-D7E3-C774-BCA4F394B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600" y="890839"/>
            <a:ext cx="3943815" cy="123244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7ACEE8-44EB-7934-9B52-1EA354958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Including the penitentiary setting in National Plan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E2D272-FD5E-8870-8783-9D6025C1F0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26888" y="4817841"/>
            <a:ext cx="6817112" cy="309033"/>
          </a:xfrm>
        </p:spPr>
        <p:txBody>
          <a:bodyPr anchor="ctr"/>
          <a:lstStyle/>
          <a:p>
            <a:pPr algn="r"/>
            <a:r>
              <a:rPr lang="en-US" sz="1000" dirty="0"/>
              <a:t>Strategic plan for addressing hepatitis C in the national health system</a:t>
            </a:r>
            <a:r>
              <a:rPr lang="en-GB" sz="1000" dirty="0">
                <a:cs typeface="Arial"/>
              </a:rPr>
              <a:t>. 2015. Available at:</a:t>
            </a:r>
          </a:p>
          <a:p>
            <a:pPr algn="r">
              <a:defRPr/>
            </a:pPr>
            <a:r>
              <a:rPr lang="en-GB" sz="1000" dirty="0">
                <a:cs typeface="Arial"/>
              </a:rPr>
              <a:t>http://</a:t>
            </a:r>
            <a:r>
              <a:rPr lang="en-GB" sz="1000" dirty="0" err="1">
                <a:cs typeface="Arial"/>
              </a:rPr>
              <a:t>www.mscbs.gob.es</a:t>
            </a:r>
            <a:r>
              <a:rPr lang="en-GB" sz="1000" dirty="0">
                <a:cs typeface="Arial"/>
              </a:rPr>
              <a:t>/</a:t>
            </a:r>
            <a:r>
              <a:rPr lang="en-GB" sz="1000" dirty="0" err="1">
                <a:cs typeface="Arial"/>
              </a:rPr>
              <a:t>ciudadanos</a:t>
            </a:r>
            <a:r>
              <a:rPr lang="en-GB" sz="1000" dirty="0">
                <a:cs typeface="Arial"/>
              </a:rPr>
              <a:t>/</a:t>
            </a:r>
            <a:r>
              <a:rPr lang="en-GB" sz="1000" dirty="0" err="1">
                <a:cs typeface="Arial"/>
              </a:rPr>
              <a:t>enfLesiones</a:t>
            </a:r>
            <a:r>
              <a:rPr lang="en-GB" sz="1000" dirty="0">
                <a:cs typeface="Arial"/>
              </a:rPr>
              <a:t>/</a:t>
            </a:r>
            <a:r>
              <a:rPr lang="en-GB" sz="1000" dirty="0" err="1">
                <a:cs typeface="Arial"/>
              </a:rPr>
              <a:t>enfTransmisibles</a:t>
            </a:r>
            <a:r>
              <a:rPr lang="en-GB" sz="1000" dirty="0">
                <a:cs typeface="Arial"/>
              </a:rPr>
              <a:t>/docs/</a:t>
            </a:r>
            <a:r>
              <a:rPr lang="en-GB" sz="1000" dirty="0" err="1">
                <a:cs typeface="Arial"/>
              </a:rPr>
              <a:t>plan_estrategico_hepatitis_C.pdf</a:t>
            </a:r>
            <a:endParaRPr lang="en-E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C498711-1A35-0ED6-6859-A7F9A89C039C}"/>
              </a:ext>
            </a:extLst>
          </p:cNvPr>
          <p:cNvGrpSpPr/>
          <p:nvPr/>
        </p:nvGrpSpPr>
        <p:grpSpPr>
          <a:xfrm>
            <a:off x="62089" y="646589"/>
            <a:ext cx="8616842" cy="3715845"/>
            <a:chOff x="115733" y="646589"/>
            <a:chExt cx="7360356" cy="3715845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6951D217-BAB8-EA38-9848-4E9CEDC838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 l="33386" t="16368" r="34957" b="14186"/>
            <a:stretch>
              <a:fillRect/>
            </a:stretch>
          </p:blipFill>
          <p:spPr bwMode="auto">
            <a:xfrm>
              <a:off x="927748" y="1270220"/>
              <a:ext cx="2482482" cy="3092214"/>
            </a:xfrm>
            <a:prstGeom prst="rect">
              <a:avLst/>
            </a:prstGeom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Picture 5" descr="A picture containing vector graphics&#10;&#10;Description automatically generated">
              <a:extLst>
                <a:ext uri="{FF2B5EF4-FFF2-40B4-BE49-F238E27FC236}">
                  <a16:creationId xmlns:a16="http://schemas.microsoft.com/office/drawing/2014/main" id="{9CBD50B9-5BC3-0831-E66A-CBBF511274D7}"/>
                </a:ext>
              </a:extLst>
            </p:cNvPr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733" y="646589"/>
              <a:ext cx="768764" cy="9000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D3D5324-0D5F-9784-E729-791B60A77A97}"/>
                </a:ext>
              </a:extLst>
            </p:cNvPr>
            <p:cNvSpPr txBox="1"/>
            <p:nvPr/>
          </p:nvSpPr>
          <p:spPr>
            <a:xfrm>
              <a:off x="3659665" y="1223113"/>
              <a:ext cx="3816424" cy="3139321"/>
            </a:xfrm>
            <a:prstGeom prst="rect">
              <a:avLst/>
            </a:prstGeom>
            <a:noFill/>
            <a:ln w="38100">
              <a:solidFill>
                <a:schemeClr val="accent3"/>
              </a:solidFill>
            </a:ln>
          </p:spPr>
          <p:txBody>
            <a:bodyPr wrap="square" rtlCol="0" anchor="ctr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latin typeface="+mj-lt"/>
                </a:rPr>
                <a:t>The Spanish national plan included people in </a:t>
              </a:r>
              <a:r>
                <a:rPr lang="en-GB" sz="1800" b="1" dirty="0">
                  <a:latin typeface="+mj-lt"/>
                </a:rPr>
                <a:t>prison as a priority population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1800" dirty="0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latin typeface="+mj-lt"/>
                </a:rPr>
                <a:t>Penitentiary institutions were key </a:t>
              </a:r>
              <a:r>
                <a:rPr lang="en-GB" sz="1800" b="1" dirty="0">
                  <a:latin typeface="+mj-lt"/>
                </a:rPr>
                <a:t>collaborators</a:t>
              </a:r>
              <a:r>
                <a:rPr lang="en-GB" sz="1800" dirty="0">
                  <a:latin typeface="+mj-lt"/>
                </a:rPr>
                <a:t> in implementing the plan and evaluating key indicators of progress.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GB" sz="1800" dirty="0">
                <a:latin typeface="+mj-lt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GB" sz="1800" dirty="0">
                  <a:latin typeface="+mj-lt"/>
                </a:rPr>
                <a:t>The focus for people in prison was on prevention and diagnosis </a:t>
              </a:r>
            </a:p>
            <a:p>
              <a:pPr marL="742950" lvl="1" indent="-285750">
                <a:buFont typeface="Arial" panose="020B0604020202020204" pitchFamily="34" charset="0"/>
                <a:buChar char="‒"/>
              </a:pPr>
              <a:r>
                <a:rPr lang="en-GB" sz="1800" b="1" dirty="0">
                  <a:latin typeface="+mj-lt"/>
                </a:rPr>
                <a:t>Harm-reduction provision</a:t>
              </a:r>
            </a:p>
            <a:p>
              <a:pPr marL="742950" lvl="1" indent="-285750">
                <a:buFont typeface="Arial" panose="020B0604020202020204" pitchFamily="34" charset="0"/>
                <a:buChar char="‒"/>
              </a:pPr>
              <a:r>
                <a:rPr lang="en-GB" sz="1800" dirty="0">
                  <a:latin typeface="+mj-lt"/>
                </a:rPr>
                <a:t>Screening and diagnosis programmes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2604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CB241-6FFB-2CBE-60E5-C67AB4586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A must know: screening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1EC553-D40A-44EF-DE41-BFDA38A033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Kronfli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N, et al. CMAJ Open. 2019;7(4):E674-E9</a:t>
            </a:r>
            <a:endParaRPr lang="en-ES" dirty="0"/>
          </a:p>
        </p:txBody>
      </p:sp>
      <p:pic>
        <p:nvPicPr>
          <p:cNvPr id="5" name="Imagen 5">
            <a:extLst>
              <a:ext uri="{FF2B5EF4-FFF2-40B4-BE49-F238E27FC236}">
                <a16:creationId xmlns:a16="http://schemas.microsoft.com/office/drawing/2014/main" id="{23AE093F-50EA-2A3A-F1E4-76199EDFD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1397"/>
          <a:stretch/>
        </p:blipFill>
        <p:spPr>
          <a:xfrm>
            <a:off x="375451" y="1014959"/>
            <a:ext cx="8393097" cy="3363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839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697D2-EF52-8D61-B379-C37315233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A must know: screening</a:t>
            </a:r>
          </a:p>
        </p:txBody>
      </p:sp>
      <p:pic>
        <p:nvPicPr>
          <p:cNvPr id="6" name="Content Placeholder 5" descr="A graph with numbers and a red box&#10;&#10;Description automatically generated">
            <a:extLst>
              <a:ext uri="{FF2B5EF4-FFF2-40B4-BE49-F238E27FC236}">
                <a16:creationId xmlns:a16="http://schemas.microsoft.com/office/drawing/2014/main" id="{4381187E-0001-FB2E-F96F-65F3D9AE30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308" y="1119335"/>
            <a:ext cx="8161384" cy="339407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BAE788-9245-80D0-53AC-4F2723C4F1D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6247" y="4834467"/>
            <a:ext cx="6957753" cy="309033"/>
          </a:xfrm>
        </p:spPr>
        <p:txBody>
          <a:bodyPr anchor="ctr"/>
          <a:lstStyle/>
          <a:p>
            <a:r>
              <a:rPr lang="en-GB" dirty="0"/>
              <a:t>1. http://www.hcvaction.org.uk/sites/default/files/resources/Hep%20C%20Coalition%20HCV%20and%20BBVs%20in%20Prison.pdf 2. Jack K, et al. J Viral </a:t>
            </a:r>
            <a:r>
              <a:rPr lang="en-GB" dirty="0" err="1"/>
              <a:t>Hepat</a:t>
            </a:r>
            <a:r>
              <a:rPr lang="en-GB" dirty="0"/>
              <a:t> 2019;26:644–54; 3.Francis G, unpublished data from Care UK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758DB-D3EE-9E75-37EE-F356C7634AE7}"/>
              </a:ext>
            </a:extLst>
          </p:cNvPr>
          <p:cNvSpPr txBox="1"/>
          <p:nvPr/>
        </p:nvSpPr>
        <p:spPr>
          <a:xfrm>
            <a:off x="491308" y="733649"/>
            <a:ext cx="43034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ES" b="1" i="1" dirty="0">
                <a:latin typeface="+mj-lt"/>
              </a:rPr>
              <a:t>Opt-out – Universal screening</a:t>
            </a:r>
          </a:p>
        </p:txBody>
      </p:sp>
    </p:spTree>
    <p:extLst>
      <p:ext uri="{BB962C8B-B14F-4D97-AF65-F5344CB8AC3E}">
        <p14:creationId xmlns:p14="http://schemas.microsoft.com/office/powerpoint/2010/main" val="15573515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41953-0B12-D5E7-7AFC-D3BFB87EC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A must know: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90AAC4-0A9F-B41C-02E3-FE331A8B76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83" y="974590"/>
            <a:ext cx="6258645" cy="3194319"/>
          </a:xfrm>
        </p:spPr>
        <p:txBody>
          <a:bodyPr/>
          <a:lstStyle/>
          <a:p>
            <a:pPr>
              <a:buFont typeface="Wingdings" pitchFamily="2" charset="2"/>
              <a:buChar char="ü"/>
            </a:pPr>
            <a:r>
              <a:rPr lang="en-ES" dirty="0"/>
              <a:t>DAA – direct acting antivirals, provide high cure rates (&gt;95% of SVR – Sustaind Sirological Response).</a:t>
            </a:r>
          </a:p>
          <a:p>
            <a:pPr>
              <a:buFont typeface="Wingdings" pitchFamily="2" charset="2"/>
              <a:buChar char="ü"/>
            </a:pPr>
            <a:r>
              <a:rPr lang="en-ES" dirty="0"/>
              <a:t>Tablets – oral, dayly intake for 8-12 weeks</a:t>
            </a:r>
          </a:p>
          <a:p>
            <a:pPr>
              <a:buFont typeface="Wingdings" pitchFamily="2" charset="2"/>
              <a:buChar char="ü"/>
            </a:pPr>
            <a:r>
              <a:rPr lang="en-ES" dirty="0"/>
              <a:t>Safe. </a:t>
            </a:r>
          </a:p>
          <a:p>
            <a:endParaRPr lang="en-ES" dirty="0"/>
          </a:p>
          <a:p>
            <a:pPr marL="0" indent="0">
              <a:buNone/>
            </a:pPr>
            <a:r>
              <a:rPr lang="en-ES" dirty="0"/>
              <a:t>Issues: </a:t>
            </a:r>
          </a:p>
          <a:p>
            <a:pPr>
              <a:buFont typeface="System Font Regular"/>
              <a:buChar char="✗"/>
            </a:pPr>
            <a:r>
              <a:rPr lang="en-ES" dirty="0"/>
              <a:t>Need specialist prescription</a:t>
            </a:r>
          </a:p>
          <a:p>
            <a:pPr>
              <a:buFont typeface="System Font Regular"/>
              <a:buChar char="✗"/>
            </a:pPr>
            <a:r>
              <a:rPr lang="en-ES" dirty="0"/>
              <a:t>Hospital Farmacy delivery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2B0B62-40FE-2A92-EDA2-768B9A6FF4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ES"/>
          </a:p>
        </p:txBody>
      </p:sp>
      <p:pic>
        <p:nvPicPr>
          <p:cNvPr id="6" name="Picture 5" descr="A red and white speech bubble next to a sad face&#10;&#10;Description automatically generated">
            <a:extLst>
              <a:ext uri="{FF2B5EF4-FFF2-40B4-BE49-F238E27FC236}">
                <a16:creationId xmlns:a16="http://schemas.microsoft.com/office/drawing/2014/main" id="{5097D1F4-5DC8-3FCE-CEE2-D1962292C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69" t="14696" r="10357" b="21419"/>
          <a:stretch/>
        </p:blipFill>
        <p:spPr>
          <a:xfrm>
            <a:off x="4195483" y="3112757"/>
            <a:ext cx="2904564" cy="1498268"/>
          </a:xfrm>
          <a:prstGeom prst="rect">
            <a:avLst/>
          </a:prstGeom>
        </p:spPr>
      </p:pic>
      <p:pic>
        <p:nvPicPr>
          <p:cNvPr id="8" name="Picture 7" descr="Close-up of hands on top of each other&#10;&#10;Description automatically generated">
            <a:extLst>
              <a:ext uri="{FF2B5EF4-FFF2-40B4-BE49-F238E27FC236}">
                <a16:creationId xmlns:a16="http://schemas.microsoft.com/office/drawing/2014/main" id="{5F10F0AD-FB54-E8FA-7CA8-EBAE640786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2368" y="828578"/>
            <a:ext cx="2618849" cy="1743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2529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87BCE0E-1459-C685-979B-4DFD74701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2E51A1-871E-A620-C3DD-152833365D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err="1"/>
              <a:t>Models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care </a:t>
            </a:r>
            <a:r>
              <a:rPr lang="es-ES" b="1" dirty="0"/>
              <a:t>in </a:t>
            </a:r>
            <a:r>
              <a:rPr lang="es-ES" b="1" dirty="0" err="1"/>
              <a:t>prison</a:t>
            </a:r>
            <a:r>
              <a:rPr lang="es-ES" b="1" dirty="0"/>
              <a:t> </a:t>
            </a:r>
            <a:r>
              <a:rPr lang="es-ES" dirty="0" err="1"/>
              <a:t>for</a:t>
            </a:r>
            <a:r>
              <a:rPr lang="es-ES" dirty="0"/>
              <a:t> HCV </a:t>
            </a:r>
            <a:r>
              <a:rPr lang="es-ES" dirty="0" err="1"/>
              <a:t>elimination</a:t>
            </a: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03F942-3BBB-806D-B0A9-880123A09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9FFF92-2CB9-9D91-FB1A-01C6C3C65718}"/>
              </a:ext>
            </a:extLst>
          </p:cNvPr>
          <p:cNvGrpSpPr>
            <a:grpSpLocks noChangeAspect="1"/>
          </p:cNvGrpSpPr>
          <p:nvPr/>
        </p:nvGrpSpPr>
        <p:grpSpPr>
          <a:xfrm>
            <a:off x="3981567" y="1300374"/>
            <a:ext cx="3899692" cy="3298204"/>
            <a:chOff x="2660765" y="809822"/>
            <a:chExt cx="6839906" cy="578491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B830D0-7BB8-097A-72A7-783DAD429D8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08962" y="809822"/>
              <a:ext cx="1973765" cy="2357789"/>
              <a:chOff x="1732818" y="-736240"/>
              <a:chExt cx="8804316" cy="10630044"/>
            </a:xfrm>
          </p:grpSpPr>
          <p:pic>
            <p:nvPicPr>
              <p:cNvPr id="6" name="Imagen 9" descr="Icono&#10;&#10;Descripción generada automáticamente">
                <a:extLst>
                  <a:ext uri="{FF2B5EF4-FFF2-40B4-BE49-F238E27FC236}">
                    <a16:creationId xmlns:a16="http://schemas.microsoft.com/office/drawing/2014/main" id="{6B2FB41A-C22C-FCD4-A309-E986FD5192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732818" y="1438110"/>
                <a:ext cx="4320000" cy="4320000"/>
              </a:xfrm>
              <a:prstGeom prst="rect">
                <a:avLst/>
              </a:prstGeom>
            </p:spPr>
          </p:pic>
          <p:pic>
            <p:nvPicPr>
              <p:cNvPr id="7" name="Picture 6" descr="A picture containing clipart, cartoon, illustration&#10;&#10;Description automatically generated">
                <a:extLst>
                  <a:ext uri="{FF2B5EF4-FFF2-40B4-BE49-F238E27FC236}">
                    <a16:creationId xmlns:a16="http://schemas.microsoft.com/office/drawing/2014/main" id="{97FEEBFC-FCA1-9AAB-85F4-001BC3BED2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92818" y="5424892"/>
                <a:ext cx="4468912" cy="4468912"/>
              </a:xfrm>
              <a:prstGeom prst="rect">
                <a:avLst/>
              </a:prstGeom>
            </p:spPr>
          </p:pic>
          <p:pic>
            <p:nvPicPr>
              <p:cNvPr id="8" name="Marcador de contenido 5" descr="Icono&#10;&#10;Descripción generada automáticamente">
                <a:extLst>
                  <a:ext uri="{FF2B5EF4-FFF2-40B4-BE49-F238E27FC236}">
                    <a16:creationId xmlns:a16="http://schemas.microsoft.com/office/drawing/2014/main" id="{04EE1986-33DB-7E25-3A9A-0EE8583339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17134" y="1439656"/>
                <a:ext cx="4320000" cy="4320000"/>
              </a:xfrm>
              <a:prstGeom prst="rect">
                <a:avLst/>
              </a:prstGeom>
            </p:spPr>
          </p:pic>
          <p:pic>
            <p:nvPicPr>
              <p:cNvPr id="9" name="Imagen 7" descr="Icono&#10;&#10;Descripción generada automáticamente">
                <a:extLst>
                  <a:ext uri="{FF2B5EF4-FFF2-40B4-BE49-F238E27FC236}">
                    <a16:creationId xmlns:a16="http://schemas.microsoft.com/office/drawing/2014/main" id="{D7305E4E-0E50-1335-5105-E4A721B2B1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115630" y="-736240"/>
                <a:ext cx="3246102" cy="3246105"/>
              </a:xfrm>
              <a:prstGeom prst="rect">
                <a:avLst/>
              </a:prstGeom>
            </p:spPr>
          </p:pic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9BC46B1-789C-FC2F-0F9D-C074C949E63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660765" y="1571861"/>
              <a:ext cx="2271653" cy="2445952"/>
              <a:chOff x="1732818" y="-166163"/>
              <a:chExt cx="8804316" cy="9479849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1AD9E89-C34A-9641-4E68-79EAF716C70C}"/>
                  </a:ext>
                </a:extLst>
              </p:cNvPr>
              <p:cNvGrpSpPr/>
              <p:nvPr/>
            </p:nvGrpSpPr>
            <p:grpSpPr>
              <a:xfrm>
                <a:off x="1732818" y="-166163"/>
                <a:ext cx="8804316" cy="5925819"/>
                <a:chOff x="1732818" y="-166163"/>
                <a:chExt cx="8804316" cy="5925819"/>
              </a:xfrm>
            </p:grpSpPr>
            <p:pic>
              <p:nvPicPr>
                <p:cNvPr id="13" name="Marcador de contenido 5" descr="Icono&#10;&#10;Descripción generada automáticamente">
                  <a:extLst>
                    <a:ext uri="{FF2B5EF4-FFF2-40B4-BE49-F238E27FC236}">
                      <a16:creationId xmlns:a16="http://schemas.microsoft.com/office/drawing/2014/main" id="{19F0AF79-F08E-D5D2-80F6-C5CF914DFD9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217134" y="1439656"/>
                  <a:ext cx="4320000" cy="4320000"/>
                </a:xfrm>
                <a:prstGeom prst="rect">
                  <a:avLst/>
                </a:prstGeom>
              </p:spPr>
            </p:pic>
            <p:pic>
              <p:nvPicPr>
                <p:cNvPr id="14" name="Imagen 5" descr="Icono&#10;&#10;Descripción generada automáticamente">
                  <a:extLst>
                    <a:ext uri="{FF2B5EF4-FFF2-40B4-BE49-F238E27FC236}">
                      <a16:creationId xmlns:a16="http://schemas.microsoft.com/office/drawing/2014/main" id="{7584255A-2678-7CEA-663F-AC257F05E80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1732818" y="1438110"/>
                  <a:ext cx="4320000" cy="4320000"/>
                </a:xfrm>
                <a:prstGeom prst="rect">
                  <a:avLst/>
                </a:prstGeom>
              </p:spPr>
            </p:pic>
            <p:pic>
              <p:nvPicPr>
                <p:cNvPr id="15" name="Marcador de contenido 7" descr="Un dibujo de una persona&#10;&#10;Descripción generada automáticamente con confianza baja">
                  <a:extLst>
                    <a:ext uri="{FF2B5EF4-FFF2-40B4-BE49-F238E27FC236}">
                      <a16:creationId xmlns:a16="http://schemas.microsoft.com/office/drawing/2014/main" id="{6FCFEB99-3689-C03C-045A-EE92A3A35B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639120" y="-166163"/>
                  <a:ext cx="2790526" cy="2790525"/>
                </a:xfrm>
                <a:prstGeom prst="rect">
                  <a:avLst/>
                </a:prstGeom>
              </p:spPr>
            </p:pic>
          </p:grpSp>
          <p:pic>
            <p:nvPicPr>
              <p:cNvPr id="12" name="Picture 11" descr="A picture containing clipart, cartoon, illustration&#10;&#10;Description automatically generated">
                <a:extLst>
                  <a:ext uri="{FF2B5EF4-FFF2-40B4-BE49-F238E27FC236}">
                    <a16:creationId xmlns:a16="http://schemas.microsoft.com/office/drawing/2014/main" id="{CB78B5C0-627A-9683-D976-1C8D1569A41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74386" y="4993686"/>
                <a:ext cx="4320001" cy="4320000"/>
              </a:xfrm>
              <a:prstGeom prst="rect">
                <a:avLst/>
              </a:prstGeom>
            </p:spPr>
          </p:pic>
        </p:grpSp>
        <p:pic>
          <p:nvPicPr>
            <p:cNvPr id="16" name="Picture 15" descr="A cartoon of a person holding a clipboard&#10;&#10;Description automatically generated">
              <a:extLst>
                <a:ext uri="{FF2B5EF4-FFF2-40B4-BE49-F238E27FC236}">
                  <a16:creationId xmlns:a16="http://schemas.microsoft.com/office/drawing/2014/main" id="{FE4B0870-B0C9-A287-523F-C7F0E7A2E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09674" y="2039491"/>
              <a:ext cx="1510692" cy="1510692"/>
            </a:xfrm>
            <a:prstGeom prst="rect">
              <a:avLst/>
            </a:prstGeom>
          </p:spPr>
        </p:pic>
        <p:pic>
          <p:nvPicPr>
            <p:cNvPr id="17" name="Picture 16" descr="A picture containing clipart, cartoon&#10;&#10;Description automatically generated">
              <a:extLst>
                <a:ext uri="{FF2B5EF4-FFF2-40B4-BE49-F238E27FC236}">
                  <a16:creationId xmlns:a16="http://schemas.microsoft.com/office/drawing/2014/main" id="{F01671CD-C371-C20F-9CB9-A2F7955C6BD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444601" y="3599656"/>
              <a:ext cx="1283831" cy="1283831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DE96151-9FAD-6233-B015-F60D85F373BA}"/>
                </a:ext>
              </a:extLst>
            </p:cNvPr>
            <p:cNvGrpSpPr/>
            <p:nvPr/>
          </p:nvGrpSpPr>
          <p:grpSpPr>
            <a:xfrm>
              <a:off x="7229018" y="3599656"/>
              <a:ext cx="2271653" cy="2517067"/>
              <a:chOff x="7486726" y="3796202"/>
              <a:chExt cx="2271653" cy="2517067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BB78C17B-CFDC-5FAC-049A-D644DA58B0F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486726" y="4281245"/>
                <a:ext cx="2271653" cy="2032024"/>
                <a:chOff x="1732818" y="1438110"/>
                <a:chExt cx="8804316" cy="7875576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D36F4C01-7400-3E58-E134-F5101B546746}"/>
                    </a:ext>
                  </a:extLst>
                </p:cNvPr>
                <p:cNvGrpSpPr/>
                <p:nvPr/>
              </p:nvGrpSpPr>
              <p:grpSpPr>
                <a:xfrm>
                  <a:off x="1732818" y="1438110"/>
                  <a:ext cx="8804316" cy="4321546"/>
                  <a:chOff x="1732818" y="1438110"/>
                  <a:chExt cx="8804316" cy="4321546"/>
                </a:xfrm>
              </p:grpSpPr>
              <p:pic>
                <p:nvPicPr>
                  <p:cNvPr id="23" name="Marcador de contenido 5" descr="Icono&#10;&#10;Descripción generada automáticamente">
                    <a:extLst>
                      <a:ext uri="{FF2B5EF4-FFF2-40B4-BE49-F238E27FC236}">
                        <a16:creationId xmlns:a16="http://schemas.microsoft.com/office/drawing/2014/main" id="{B4C6234A-9C00-28B4-BA3E-C24FA36ED65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217134" y="1439656"/>
                    <a:ext cx="4320000" cy="4320000"/>
                  </a:xfrm>
                  <a:prstGeom prst="rect">
                    <a:avLst/>
                  </a:prstGeom>
                </p:spPr>
              </p:pic>
              <p:pic>
                <p:nvPicPr>
                  <p:cNvPr id="24" name="Imagen 5" descr="Icono&#10;&#10;Descripción generada automáticamente">
                    <a:extLst>
                      <a:ext uri="{FF2B5EF4-FFF2-40B4-BE49-F238E27FC236}">
                        <a16:creationId xmlns:a16="http://schemas.microsoft.com/office/drawing/2014/main" id="{65FD6F0E-6C1B-F5EE-0CE7-E2A92F25CCF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/>
                  <a:stretch>
                    <a:fillRect/>
                  </a:stretch>
                </p:blipFill>
                <p:spPr>
                  <a:xfrm>
                    <a:off x="1732818" y="1438110"/>
                    <a:ext cx="4320000" cy="4320000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22" name="Picture 21" descr="A picture containing clipart, cartoon, illustration&#10;&#10;Description automatically generated">
                  <a:extLst>
                    <a:ext uri="{FF2B5EF4-FFF2-40B4-BE49-F238E27FC236}">
                      <a16:creationId xmlns:a16="http://schemas.microsoft.com/office/drawing/2014/main" id="{E55E7458-58B6-0F3F-B99A-92F55381F7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3874386" y="4993686"/>
                  <a:ext cx="4320001" cy="4320000"/>
                </a:xfrm>
                <a:prstGeom prst="rect">
                  <a:avLst/>
                </a:prstGeom>
              </p:spPr>
            </p:pic>
          </p:grpSp>
          <p:pic>
            <p:nvPicPr>
              <p:cNvPr id="20" name="Picture 19" descr="A picture containing clipart, cartoon, creativity&#10;&#10;Description automatically generated">
                <a:extLst>
                  <a:ext uri="{FF2B5EF4-FFF2-40B4-BE49-F238E27FC236}">
                    <a16:creationId xmlns:a16="http://schemas.microsoft.com/office/drawing/2014/main" id="{1E232A74-7400-62CC-C099-242C5532EA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287614" y="3796202"/>
                <a:ext cx="720000" cy="720000"/>
              </a:xfrm>
              <a:prstGeom prst="rect">
                <a:avLst/>
              </a:prstGeom>
            </p:spPr>
          </p:pic>
        </p:grpSp>
        <p:pic>
          <p:nvPicPr>
            <p:cNvPr id="25" name="Graphic 24" descr="Arrow circle outline">
              <a:extLst>
                <a:ext uri="{FF2B5EF4-FFF2-40B4-BE49-F238E27FC236}">
                  <a16:creationId xmlns:a16="http://schemas.microsoft.com/office/drawing/2014/main" id="{F59E924C-B47A-24D6-EE6E-46EC9A5D6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312863" y="2604864"/>
              <a:ext cx="3449877" cy="3449877"/>
            </a:xfrm>
            <a:prstGeom prst="rect">
              <a:avLst/>
            </a:prstGeom>
          </p:spPr>
        </p:pic>
        <p:pic>
          <p:nvPicPr>
            <p:cNvPr id="27" name="Picture 26" descr="A picture containing screenshot, graphics, clipart, graphic design&#10;&#10;Description automatically generated">
              <a:extLst>
                <a:ext uri="{FF2B5EF4-FFF2-40B4-BE49-F238E27FC236}">
                  <a16:creationId xmlns:a16="http://schemas.microsoft.com/office/drawing/2014/main" id="{661D29E8-3056-751B-D8E0-7408E6FF60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517762" y="4449453"/>
              <a:ext cx="1550706" cy="1550706"/>
            </a:xfrm>
            <a:prstGeom prst="rect">
              <a:avLst/>
            </a:prstGeom>
          </p:spPr>
        </p:pic>
        <p:pic>
          <p:nvPicPr>
            <p:cNvPr id="29" name="Picture 28" descr="A picture containing cartoon, clipart&#10;&#10;Description automatically generated">
              <a:extLst>
                <a:ext uri="{FF2B5EF4-FFF2-40B4-BE49-F238E27FC236}">
                  <a16:creationId xmlns:a16="http://schemas.microsoft.com/office/drawing/2014/main" id="{9DFED62F-B93E-C5F7-B1EF-1935137E1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531256" y="5514741"/>
              <a:ext cx="1080000" cy="1080000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4418EE8-A60D-9A70-78ED-7F7F4BFE3307}"/>
              </a:ext>
            </a:extLst>
          </p:cNvPr>
          <p:cNvGrpSpPr>
            <a:grpSpLocks noChangeAspect="1"/>
          </p:cNvGrpSpPr>
          <p:nvPr/>
        </p:nvGrpSpPr>
        <p:grpSpPr>
          <a:xfrm>
            <a:off x="171526" y="4290703"/>
            <a:ext cx="1250747" cy="396000"/>
            <a:chOff x="125806" y="6125253"/>
            <a:chExt cx="2136048" cy="676289"/>
          </a:xfrm>
        </p:grpSpPr>
        <p:pic>
          <p:nvPicPr>
            <p:cNvPr id="32" name="Graphic 31">
              <a:extLst>
                <a:ext uri="{FF2B5EF4-FFF2-40B4-BE49-F238E27FC236}">
                  <a16:creationId xmlns:a16="http://schemas.microsoft.com/office/drawing/2014/main" id="{14D7E2D2-A172-D75A-606C-B282C12AA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989094" y="6345691"/>
              <a:ext cx="1272760" cy="245923"/>
            </a:xfrm>
            <a:prstGeom prst="rect">
              <a:avLst/>
            </a:prstGeom>
          </p:spPr>
        </p:pic>
        <p:pic>
          <p:nvPicPr>
            <p:cNvPr id="33" name="Picture 32" descr="A qr code with a dinosaur&#10;&#10;Description automatically generated">
              <a:extLst>
                <a:ext uri="{FF2B5EF4-FFF2-40B4-BE49-F238E27FC236}">
                  <a16:creationId xmlns:a16="http://schemas.microsoft.com/office/drawing/2014/main" id="{2B5C5C0B-32C9-3C60-E0C3-AFD371DA6A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7470" t="7559" r="7751" b="8492"/>
            <a:stretch/>
          </p:blipFill>
          <p:spPr>
            <a:xfrm>
              <a:off x="125806" y="6125253"/>
              <a:ext cx="682986" cy="676289"/>
            </a:xfrm>
            <a:prstGeom prst="rect">
              <a:avLst/>
            </a:prstGeom>
          </p:spPr>
        </p:pic>
      </p:grpSp>
      <p:pic>
        <p:nvPicPr>
          <p:cNvPr id="35" name="Graphic 34" descr="Jail outline">
            <a:extLst>
              <a:ext uri="{FF2B5EF4-FFF2-40B4-BE49-F238E27FC236}">
                <a16:creationId xmlns:a16="http://schemas.microsoft.com/office/drawing/2014/main" id="{56238D19-1959-81E0-C092-406D78B58AB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5319493" y="2696526"/>
            <a:ext cx="1266610" cy="1266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012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71704-6185-689B-1CE0-1C1A2A34E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JailFree-C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1EED3-47C0-4951-5EB4-59E5E00464C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GB" dirty="0" err="1">
                <a:solidFill>
                  <a:srgbClr val="000000"/>
                </a:solidFill>
                <a:effectLst/>
                <a:latin typeface="Helvetica" pitchFamily="2" charset="0"/>
              </a:rPr>
              <a:t>Cuadrado</a:t>
            </a:r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 A, et al. Am J Gastroenterol. 2018;113(11):1639-48.</a:t>
            </a:r>
          </a:p>
          <a:p>
            <a:r>
              <a:rPr lang="es-ES" dirty="0"/>
              <a:t>Cuadrado A, et al. </a:t>
            </a:r>
            <a:r>
              <a:rPr lang="es-ES" dirty="0" err="1"/>
              <a:t>Int</a:t>
            </a:r>
            <a:r>
              <a:rPr lang="es-ES" dirty="0"/>
              <a:t> J </a:t>
            </a:r>
            <a:r>
              <a:rPr lang="es-ES" dirty="0" err="1"/>
              <a:t>Drug</a:t>
            </a:r>
            <a:r>
              <a:rPr lang="es-ES" dirty="0"/>
              <a:t> </a:t>
            </a:r>
            <a:r>
              <a:rPr lang="es-ES" dirty="0" err="1"/>
              <a:t>Policy</a:t>
            </a:r>
            <a:r>
              <a:rPr lang="es-ES" dirty="0"/>
              <a:t>. 2020;88:103031. </a:t>
            </a:r>
            <a:r>
              <a:rPr lang="en-GB" dirty="0"/>
              <a:t>4</a:t>
            </a:r>
            <a:endParaRPr lang="en-GB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D8B80C6-A504-D4FE-A1F1-9B292C249E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650" r="1810"/>
          <a:stretch/>
        </p:blipFill>
        <p:spPr>
          <a:xfrm>
            <a:off x="0" y="612388"/>
            <a:ext cx="6250976" cy="2758549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6547E5D-3EA4-0E65-7F15-98E5164684E1}"/>
              </a:ext>
            </a:extLst>
          </p:cNvPr>
          <p:cNvSpPr/>
          <p:nvPr/>
        </p:nvSpPr>
        <p:spPr>
          <a:xfrm>
            <a:off x="61297" y="3481931"/>
            <a:ext cx="6481055" cy="1213625"/>
          </a:xfrm>
          <a:prstGeom prst="rect">
            <a:avLst/>
          </a:prstGeom>
        </p:spPr>
        <p:txBody>
          <a:bodyPr wrap="square" numCol="2">
            <a:noAutofit/>
          </a:bodyPr>
          <a:lstStyle/>
          <a:p>
            <a:r>
              <a:rPr lang="es-ES" sz="1400" dirty="0">
                <a:latin typeface="+mj-lt"/>
              </a:rPr>
              <a:t>A </a:t>
            </a:r>
            <a:r>
              <a:rPr lang="es-ES" sz="1400" dirty="0" err="1">
                <a:latin typeface="+mj-lt"/>
              </a:rPr>
              <a:t>health</a:t>
            </a:r>
            <a:r>
              <a:rPr lang="es-ES" sz="1400" dirty="0">
                <a:latin typeface="+mj-lt"/>
              </a:rPr>
              <a:t> care </a:t>
            </a:r>
            <a:r>
              <a:rPr lang="es-ES" sz="1400" dirty="0" err="1">
                <a:latin typeface="+mj-lt"/>
              </a:rPr>
              <a:t>model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includes</a:t>
            </a:r>
            <a:r>
              <a:rPr lang="es-ES" sz="1400" dirty="0">
                <a:latin typeface="+mj-lt"/>
              </a:rPr>
              <a:t>:</a:t>
            </a:r>
          </a:p>
          <a:p>
            <a:endParaRPr lang="es-ES" sz="1400" dirty="0">
              <a:latin typeface="+mj-lt"/>
            </a:endParaRPr>
          </a:p>
          <a:p>
            <a:pPr marL="342900" indent="-342900">
              <a:buFontTx/>
              <a:buAutoNum type="arabicPeriod"/>
            </a:pPr>
            <a:r>
              <a:rPr lang="es-ES" sz="1400" dirty="0" err="1">
                <a:latin typeface="+mj-lt"/>
              </a:rPr>
              <a:t>Education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programs</a:t>
            </a:r>
            <a:r>
              <a:rPr lang="es-ES" sz="1400" dirty="0">
                <a:latin typeface="+mj-lt"/>
              </a:rPr>
              <a:t>.</a:t>
            </a:r>
          </a:p>
          <a:p>
            <a:pPr marL="342900" indent="-342900">
              <a:buAutoNum type="arabicPeriod"/>
            </a:pPr>
            <a:r>
              <a:rPr lang="es-ES" sz="1400" b="1" dirty="0">
                <a:latin typeface="+mj-lt"/>
              </a:rPr>
              <a:t>Universal</a:t>
            </a:r>
            <a:r>
              <a:rPr lang="es-ES" sz="1400" dirty="0">
                <a:latin typeface="+mj-lt"/>
              </a:rPr>
              <a:t> screening of </a:t>
            </a:r>
            <a:r>
              <a:rPr lang="es-ES" sz="1400" dirty="0" err="1">
                <a:latin typeface="+mj-lt"/>
              </a:rPr>
              <a:t>infection</a:t>
            </a:r>
            <a:endParaRPr lang="es-ES" sz="1400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s-ES" sz="1400" dirty="0" err="1">
                <a:latin typeface="+mj-lt"/>
              </a:rPr>
              <a:t>Simplified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strategies</a:t>
            </a:r>
            <a:r>
              <a:rPr lang="es-ES" sz="1400" dirty="0">
                <a:latin typeface="+mj-lt"/>
              </a:rPr>
              <a:t> to HCV diagnosis</a:t>
            </a:r>
          </a:p>
          <a:p>
            <a:pPr marL="342900" indent="-342900">
              <a:buAutoNum type="arabicPeriod"/>
            </a:pPr>
            <a:r>
              <a:rPr lang="es-ES" sz="1400" dirty="0">
                <a:latin typeface="+mj-lt"/>
              </a:rPr>
              <a:t>Universal and </a:t>
            </a:r>
            <a:r>
              <a:rPr lang="es-ES" sz="1400" dirty="0" err="1">
                <a:latin typeface="+mj-lt"/>
              </a:rPr>
              <a:t>immediate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linkage</a:t>
            </a:r>
            <a:r>
              <a:rPr lang="es-ES" sz="1400" dirty="0">
                <a:latin typeface="+mj-lt"/>
              </a:rPr>
              <a:t> to </a:t>
            </a:r>
            <a:r>
              <a:rPr lang="es-ES" sz="1400" dirty="0" err="1">
                <a:latin typeface="+mj-lt"/>
              </a:rPr>
              <a:t>care</a:t>
            </a:r>
            <a:endParaRPr lang="es-ES" sz="1400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s-ES" sz="1400" dirty="0">
                <a:latin typeface="+mj-lt"/>
              </a:rPr>
              <a:t>A </a:t>
            </a:r>
            <a:r>
              <a:rPr lang="es-ES" sz="1400" b="1" dirty="0" err="1">
                <a:latin typeface="+mj-lt"/>
              </a:rPr>
              <a:t>multidisciplinary</a:t>
            </a:r>
            <a:r>
              <a:rPr lang="es-ES" sz="1400" b="1" dirty="0">
                <a:latin typeface="+mj-lt"/>
              </a:rPr>
              <a:t> </a:t>
            </a:r>
            <a:r>
              <a:rPr lang="es-ES" sz="1400" b="1" dirty="0" err="1">
                <a:latin typeface="+mj-lt"/>
              </a:rPr>
              <a:t>care</a:t>
            </a:r>
            <a:r>
              <a:rPr lang="es-ES" sz="1400" b="1" dirty="0">
                <a:latin typeface="+mj-lt"/>
              </a:rPr>
              <a:t> </a:t>
            </a:r>
            <a:r>
              <a:rPr lang="es-ES" sz="1400" b="1" dirty="0" err="1">
                <a:latin typeface="+mj-lt"/>
              </a:rPr>
              <a:t>team</a:t>
            </a:r>
            <a:endParaRPr lang="es-ES" sz="1400" b="1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s-ES" sz="1400" b="1" dirty="0" err="1">
                <a:latin typeface="+mj-lt"/>
              </a:rPr>
              <a:t>Telemedicine</a:t>
            </a:r>
            <a:endParaRPr lang="es-ES" sz="1400" b="1" dirty="0">
              <a:latin typeface="+mj-lt"/>
            </a:endParaRPr>
          </a:p>
          <a:p>
            <a:pPr marL="342900" indent="-342900">
              <a:buAutoNum type="arabicPeriod"/>
            </a:pPr>
            <a:r>
              <a:rPr lang="es-ES" sz="1400" dirty="0" err="1">
                <a:latin typeface="+mj-lt"/>
              </a:rPr>
              <a:t>Harm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Reduction</a:t>
            </a:r>
            <a:r>
              <a:rPr lang="es-ES" sz="1400" dirty="0">
                <a:latin typeface="+mj-lt"/>
              </a:rPr>
              <a:t> </a:t>
            </a:r>
            <a:r>
              <a:rPr lang="es-ES" sz="1400" dirty="0" err="1">
                <a:latin typeface="+mj-lt"/>
              </a:rPr>
              <a:t>Programs</a:t>
            </a:r>
            <a:endParaRPr lang="es-ES" sz="1400" dirty="0">
              <a:latin typeface="+mj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5B61976-C946-517B-5181-CAD4D9BA0D22}"/>
              </a:ext>
            </a:extLst>
          </p:cNvPr>
          <p:cNvSpPr txBox="1"/>
          <p:nvPr/>
        </p:nvSpPr>
        <p:spPr>
          <a:xfrm>
            <a:off x="6298624" y="2319908"/>
            <a:ext cx="2722429" cy="30777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C6186B"/>
                </a:solidFill>
                <a:latin typeface="+mj-lt"/>
              </a:rPr>
              <a:t>99.5% screened for HCV (847/851)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9FDF3F-43E1-F2AD-52CF-6978BDC83FB8}"/>
              </a:ext>
            </a:extLst>
          </p:cNvPr>
          <p:cNvSpPr txBox="1"/>
          <p:nvPr/>
        </p:nvSpPr>
        <p:spPr>
          <a:xfrm>
            <a:off x="6298625" y="2723491"/>
            <a:ext cx="2722429" cy="307777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solidFill>
                  <a:srgbClr val="C6186B"/>
                </a:solidFill>
                <a:latin typeface="+mj-lt"/>
              </a:rPr>
              <a:t>80%% treatment rate (69/86)</a:t>
            </a:r>
          </a:p>
        </p:txBody>
      </p:sp>
      <p:sp>
        <p:nvSpPr>
          <p:cNvPr id="9" name="Rectangle: Rounded Corners 9">
            <a:extLst>
              <a:ext uri="{FF2B5EF4-FFF2-40B4-BE49-F238E27FC236}">
                <a16:creationId xmlns:a16="http://schemas.microsoft.com/office/drawing/2014/main" id="{F6D43F94-DA75-E469-C3BB-9CDBB0E6980F}"/>
              </a:ext>
            </a:extLst>
          </p:cNvPr>
          <p:cNvSpPr/>
          <p:nvPr/>
        </p:nvSpPr>
        <p:spPr>
          <a:xfrm>
            <a:off x="6076263" y="1080894"/>
            <a:ext cx="2804563" cy="521207"/>
          </a:xfrm>
          <a:prstGeom prst="roundRect">
            <a:avLst/>
          </a:prstGeom>
          <a:solidFill>
            <a:schemeClr val="accent3">
              <a:lumMod val="10000"/>
              <a:lumOff val="9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Anti-HCV+ (n=110)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Seroprevalence 13.0% </a:t>
            </a:r>
          </a:p>
        </p:txBody>
      </p:sp>
      <p:sp>
        <p:nvSpPr>
          <p:cNvPr id="10" name="Rectangle: Rounded Corners 12">
            <a:extLst>
              <a:ext uri="{FF2B5EF4-FFF2-40B4-BE49-F238E27FC236}">
                <a16:creationId xmlns:a16="http://schemas.microsoft.com/office/drawing/2014/main" id="{16889E91-20C4-8C43-B5C7-9BA97DFC9C8C}"/>
              </a:ext>
            </a:extLst>
          </p:cNvPr>
          <p:cNvSpPr/>
          <p:nvPr/>
        </p:nvSpPr>
        <p:spPr>
          <a:xfrm>
            <a:off x="6076263" y="1718227"/>
            <a:ext cx="2804563" cy="488631"/>
          </a:xfrm>
          <a:prstGeom prst="roundRect">
            <a:avLst/>
          </a:prstGeom>
          <a:solidFill>
            <a:schemeClr val="accent3">
              <a:lumMod val="10000"/>
              <a:lumOff val="9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HCV RNA+ (n=86)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Viraemia prevalence: 10.2%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80C85C-A178-2196-A773-99E85E20E554}"/>
              </a:ext>
            </a:extLst>
          </p:cNvPr>
          <p:cNvSpPr txBox="1"/>
          <p:nvPr/>
        </p:nvSpPr>
        <p:spPr>
          <a:xfrm>
            <a:off x="7078434" y="678329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800" dirty="0">
                <a:latin typeface="+mj-lt"/>
              </a:rPr>
              <a:t>N=851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7714277-C5DE-755B-0CBF-DE587044A2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2240" y="3127074"/>
            <a:ext cx="889527" cy="8521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DD5583B-9718-E086-A753-BBCEF5959B17}"/>
              </a:ext>
            </a:extLst>
          </p:cNvPr>
          <p:cNvSpPr txBox="1"/>
          <p:nvPr/>
        </p:nvSpPr>
        <p:spPr>
          <a:xfrm>
            <a:off x="7478543" y="3915554"/>
            <a:ext cx="163545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b="1" dirty="0">
                <a:latin typeface="+mj-lt"/>
              </a:rPr>
              <a:t>High level of patient satisfaction (N=200)</a:t>
            </a:r>
          </a:p>
        </p:txBody>
      </p:sp>
      <p:pic>
        <p:nvPicPr>
          <p:cNvPr id="14" name="Graphic 13" descr="Coins">
            <a:extLst>
              <a:ext uri="{FF2B5EF4-FFF2-40B4-BE49-F238E27FC236}">
                <a16:creationId xmlns:a16="http://schemas.microsoft.com/office/drawing/2014/main" id="{6BFC55BC-182D-4F49-037C-A1BDFECCCE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2789" y="3179060"/>
            <a:ext cx="830997" cy="8309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675595-35EB-75D8-F3C3-6C592BB8D7F1}"/>
              </a:ext>
            </a:extLst>
          </p:cNvPr>
          <p:cNvSpPr txBox="1"/>
          <p:nvPr/>
        </p:nvSpPr>
        <p:spPr>
          <a:xfrm>
            <a:off x="6013866" y="3893580"/>
            <a:ext cx="17072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latin typeface="+mj-lt"/>
              </a:rPr>
              <a:t> </a:t>
            </a:r>
            <a:r>
              <a:rPr lang="en-GB" sz="1400" b="1" dirty="0">
                <a:latin typeface="+mj-lt"/>
              </a:rPr>
              <a:t>€578 saved </a:t>
            </a:r>
          </a:p>
          <a:p>
            <a:pPr algn="ctr"/>
            <a:r>
              <a:rPr lang="en-GB" sz="1400" b="1" dirty="0">
                <a:latin typeface="+mj-lt"/>
              </a:rPr>
              <a:t>per person with telemedicine</a:t>
            </a:r>
            <a:endParaRPr lang="en-GB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8945793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B53CF78-AEAA-3852-556E-603DDE8EBA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Nurse-led, </a:t>
            </a:r>
            <a:r>
              <a:rPr lang="es-ES" dirty="0" err="1"/>
              <a:t>statewide</a:t>
            </a:r>
            <a:r>
              <a:rPr lang="es-ES" dirty="0"/>
              <a:t> </a:t>
            </a:r>
            <a:r>
              <a:rPr lang="es-ES" dirty="0" err="1"/>
              <a:t>model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care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AB4B44E-BE9A-B702-F262-71CF2AE470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sz="1000" dirty="0" err="1"/>
              <a:t>Papaluca</a:t>
            </a:r>
            <a:r>
              <a:rPr lang="es-ES" sz="1000" dirty="0"/>
              <a:t> T et al. J </a:t>
            </a:r>
            <a:r>
              <a:rPr lang="es-ES" sz="1000" dirty="0" err="1"/>
              <a:t>Hepatology</a:t>
            </a:r>
            <a:r>
              <a:rPr lang="es-ES" sz="1000" dirty="0"/>
              <a:t> 2019: 70; 829-46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522B7DC3-C689-415F-19FF-621011FD93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778" y="817364"/>
            <a:ext cx="7580911" cy="3423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99D018E-1355-601D-67D2-D9B9FF1CCC1D}"/>
              </a:ext>
            </a:extLst>
          </p:cNvPr>
          <p:cNvSpPr txBox="1"/>
          <p:nvPr/>
        </p:nvSpPr>
        <p:spPr>
          <a:xfrm>
            <a:off x="3970792" y="4337435"/>
            <a:ext cx="50661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GB" sz="2000" b="0" i="0" dirty="0">
                <a:solidFill>
                  <a:srgbClr val="212121"/>
                </a:solidFill>
                <a:effectLst/>
                <a:latin typeface="system-ui"/>
              </a:rPr>
              <a:t>SVR12 rate was 96% (301/313) per protocol</a:t>
            </a:r>
            <a:endParaRPr lang="en-E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77FA86-57FE-402F-6773-AC9601AF0620}"/>
              </a:ext>
            </a:extLst>
          </p:cNvPr>
          <p:cNvSpPr txBox="1"/>
          <p:nvPr/>
        </p:nvSpPr>
        <p:spPr>
          <a:xfrm>
            <a:off x="315045" y="4337435"/>
            <a:ext cx="18986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000" dirty="0">
                <a:latin typeface="+mj-lt"/>
              </a:rPr>
              <a:t>Opt-in screening</a:t>
            </a:r>
          </a:p>
        </p:txBody>
      </p:sp>
    </p:spTree>
    <p:extLst>
      <p:ext uri="{BB962C8B-B14F-4D97-AF65-F5344CB8AC3E}">
        <p14:creationId xmlns:p14="http://schemas.microsoft.com/office/powerpoint/2010/main" val="4926669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24D058-D826-ECCF-0D34-077A414B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HITT programme in English prisons: test-and-treat is possible</a:t>
            </a:r>
            <a:endParaRPr lang="en-E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F2D2B65-53C8-C6EF-A1D2-2A94004EF1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1983" y="711050"/>
            <a:ext cx="8267402" cy="3585104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85D4CB-473F-E729-ACCB-E180EA0C33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Emmanouil</a:t>
            </a:r>
            <a:r>
              <a:rPr lang="en-GB" dirty="0"/>
              <a:t> B, et al. EASL 2022; Oral OS053; EASL. J Hepatol 2022;77:S44–5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2D0A5F-D391-FB71-39BC-D5BD27D302DE}"/>
              </a:ext>
            </a:extLst>
          </p:cNvPr>
          <p:cNvSpPr txBox="1"/>
          <p:nvPr/>
        </p:nvSpPr>
        <p:spPr>
          <a:xfrm>
            <a:off x="6624892" y="4516442"/>
            <a:ext cx="23198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effectLst/>
                <a:latin typeface="ArialMT"/>
              </a:rPr>
              <a:t>HITT: high-intensity test-and-treat </a:t>
            </a:r>
            <a:endParaRPr lang="en-GB" sz="1400" dirty="0">
              <a:effectLst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021CD6-7C7D-5C00-93E6-BBF583858015}"/>
              </a:ext>
            </a:extLst>
          </p:cNvPr>
          <p:cNvSpPr txBox="1"/>
          <p:nvPr/>
        </p:nvSpPr>
        <p:spPr>
          <a:xfrm>
            <a:off x="161983" y="4360253"/>
            <a:ext cx="6397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ü"/>
            </a:pPr>
            <a:r>
              <a:rPr lang="en-ES" sz="1600" b="1" dirty="0">
                <a:latin typeface="+mj-lt"/>
              </a:rPr>
              <a:t>Peer-led screening</a:t>
            </a:r>
            <a:r>
              <a:rPr lang="en-ES" sz="1600" dirty="0">
                <a:latin typeface="+mj-lt"/>
              </a:rPr>
              <a:t>, with point-of-care antibodies - screening rate: 80%</a:t>
            </a:r>
          </a:p>
        </p:txBody>
      </p:sp>
    </p:spTree>
    <p:extLst>
      <p:ext uri="{BB962C8B-B14F-4D97-AF65-F5344CB8AC3E}">
        <p14:creationId xmlns:p14="http://schemas.microsoft.com/office/powerpoint/2010/main" val="301821130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F2984D-0CD4-8770-2056-FD2DA9FB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One</a:t>
            </a:r>
            <a:r>
              <a:rPr lang="es-ES" dirty="0"/>
              <a:t>-stop-shop (PIVOT </a:t>
            </a:r>
            <a:r>
              <a:rPr lang="es-ES" dirty="0" err="1"/>
              <a:t>Study</a:t>
            </a:r>
            <a:r>
              <a:rPr lang="es-ES" dirty="0"/>
              <a:t>)</a:t>
            </a:r>
          </a:p>
        </p:txBody>
      </p:sp>
      <p:pic>
        <p:nvPicPr>
          <p:cNvPr id="6" name="Marcador de contenido 5" descr="Diagrama&#10;&#10;Descripción generada automáticamente">
            <a:extLst>
              <a:ext uri="{FF2B5EF4-FFF2-40B4-BE49-F238E27FC236}">
                <a16:creationId xmlns:a16="http://schemas.microsoft.com/office/drawing/2014/main" id="{7492041E-B7BA-A6E9-4B0D-B3392730B4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7929" y="687690"/>
            <a:ext cx="4473817" cy="4017887"/>
          </a:xfrm>
          <a:ln>
            <a:solidFill>
              <a:srgbClr val="00B050"/>
            </a:solidFill>
          </a:ln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08C0616-2C81-DAB2-3C9F-E43F400FA5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Sheehan Y, et al. J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Hepatol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. 2023. </a:t>
            </a:r>
            <a:r>
              <a:rPr lang="es-ES" dirty="0" err="1">
                <a:solidFill>
                  <a:srgbClr val="000000"/>
                </a:solidFill>
                <a:effectLst/>
                <a:latin typeface="Helvetica" pitchFamily="2" charset="0"/>
              </a:rPr>
              <a:t>doi</a:t>
            </a:r>
            <a:r>
              <a:rPr lang="es-ES" dirty="0">
                <a:solidFill>
                  <a:srgbClr val="000000"/>
                </a:solidFill>
                <a:effectLst/>
                <a:latin typeface="Helvetica" pitchFamily="2" charset="0"/>
              </a:rPr>
              <a:t>: 10.1016/j.jhep.2023.04.019. PubMed PMID: 37116714.</a:t>
            </a:r>
          </a:p>
        </p:txBody>
      </p:sp>
      <p:pic>
        <p:nvPicPr>
          <p:cNvPr id="3" name="Marcador de contenido 5" descr="Diagrama&#10;&#10;Descripción generada automáticamente">
            <a:extLst>
              <a:ext uri="{FF2B5EF4-FFF2-40B4-BE49-F238E27FC236}">
                <a16:creationId xmlns:a16="http://schemas.microsoft.com/office/drawing/2014/main" id="{003B5B0F-0C10-29D2-F00B-179E8DE868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599" t="58625" b="33683"/>
          <a:stretch/>
        </p:blipFill>
        <p:spPr>
          <a:xfrm>
            <a:off x="4733713" y="2950214"/>
            <a:ext cx="2446733" cy="103047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Marcador de contenido 5" descr="Diagrama&#10;&#10;Descripción generada automáticamente">
            <a:extLst>
              <a:ext uri="{FF2B5EF4-FFF2-40B4-BE49-F238E27FC236}">
                <a16:creationId xmlns:a16="http://schemas.microsoft.com/office/drawing/2014/main" id="{17D2E7B1-4618-065B-C6F4-2F899708B8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4019" r="85463" b="6399"/>
          <a:stretch/>
        </p:blipFill>
        <p:spPr>
          <a:xfrm>
            <a:off x="494913" y="3950589"/>
            <a:ext cx="1127734" cy="667630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8D73E38-6439-6706-6397-ABC6162B41C9}"/>
              </a:ext>
            </a:extLst>
          </p:cNvPr>
          <p:cNvSpPr txBox="1"/>
          <p:nvPr/>
        </p:nvSpPr>
        <p:spPr>
          <a:xfrm>
            <a:off x="6175122" y="727750"/>
            <a:ext cx="2887579" cy="160043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</a:rPr>
              <a:t>P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oint-of-care HCV RNA,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</a:rPr>
              <a:t>F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ibro-elastography,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b="1" dirty="0">
                <a:solidFill>
                  <a:srgbClr val="000000"/>
                </a:solidFill>
                <a:latin typeface="Verdana" panose="020B0604030504040204" pitchFamily="34" charset="0"/>
              </a:rPr>
              <a:t>N</a:t>
            </a:r>
            <a:r>
              <a:rPr lang="en-GB" sz="1400" b="1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urse-led clinical 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assessment, and </a:t>
            </a:r>
          </a:p>
          <a:p>
            <a:pPr marL="342900" indent="-342900">
              <a:buFont typeface="+mj-lt"/>
              <a:buAutoNum type="arabicPeriod"/>
            </a:pPr>
            <a:r>
              <a:rPr lang="en-GB" sz="1400" dirty="0">
                <a:solidFill>
                  <a:srgbClr val="000000"/>
                </a:solidFill>
                <a:latin typeface="Verdana" panose="020B0604030504040204" pitchFamily="34" charset="0"/>
              </a:rPr>
              <a:t>F</a:t>
            </a:r>
            <a:r>
              <a:rPr lang="en-GB" sz="1400" b="0" i="0" dirty="0">
                <a:solidFill>
                  <a:srgbClr val="000000"/>
                </a:solidFill>
                <a:effectLst/>
                <a:latin typeface="Verdana" panose="020B0604030504040204" pitchFamily="34" charset="0"/>
              </a:rPr>
              <a:t>ast-tracked DAA prescription within a single visit</a:t>
            </a:r>
            <a:endParaRPr lang="en-ES" sz="14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BA72995-5DF7-2C94-FAA2-2EFE597B177A}"/>
              </a:ext>
            </a:extLst>
          </p:cNvPr>
          <p:cNvSpPr txBox="1"/>
          <p:nvPr/>
        </p:nvSpPr>
        <p:spPr>
          <a:xfrm>
            <a:off x="254553" y="2403267"/>
            <a:ext cx="1608454" cy="33855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ES" sz="1600" dirty="0">
                <a:latin typeface="+mj-lt"/>
              </a:rPr>
              <a:t>HCV testing: 26%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8F0666-597E-3ADB-7EE3-D571A076660C}"/>
              </a:ext>
            </a:extLst>
          </p:cNvPr>
          <p:cNvSpPr txBox="1"/>
          <p:nvPr/>
        </p:nvSpPr>
        <p:spPr>
          <a:xfrm>
            <a:off x="4489940" y="2377938"/>
            <a:ext cx="1608454" cy="338554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en-ES" sz="1600" dirty="0">
                <a:latin typeface="+mj-lt"/>
              </a:rPr>
              <a:t>HCV testing: 99%</a:t>
            </a:r>
          </a:p>
        </p:txBody>
      </p:sp>
    </p:spTree>
    <p:extLst>
      <p:ext uri="{BB962C8B-B14F-4D97-AF65-F5344CB8AC3E}">
        <p14:creationId xmlns:p14="http://schemas.microsoft.com/office/powerpoint/2010/main" val="6003118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BBC73-A909-8EA5-1E9E-052414C6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The HONEST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AD504-8FED-5E44-79FD-F772B2FCA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626" y="680710"/>
            <a:ext cx="8229600" cy="40274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ES" dirty="0"/>
              <a:t>Non-custodial sentences: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8B29B-BC2A-125D-3E2A-07998EDF3E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2266" y="4834467"/>
            <a:ext cx="6961734" cy="309033"/>
          </a:xfrm>
        </p:spPr>
        <p:txBody>
          <a:bodyPr anchor="ctr"/>
          <a:lstStyle/>
          <a:p>
            <a:r>
              <a:rPr lang="es-ES" sz="1000" kern="1200" dirty="0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Cabezas J, et al. </a:t>
            </a:r>
            <a:r>
              <a:rPr lang="es-ES" sz="1000" kern="1200" dirty="0" err="1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Diagnostics</a:t>
            </a:r>
            <a:r>
              <a:rPr lang="es-ES" sz="1000" kern="1200" dirty="0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 (</a:t>
            </a:r>
            <a:r>
              <a:rPr lang="es-ES" sz="1000" kern="1200" dirty="0" err="1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Basel</a:t>
            </a:r>
            <a:r>
              <a:rPr lang="es-ES" sz="1000" kern="1200" dirty="0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). 2021;11(5). </a:t>
            </a:r>
            <a:r>
              <a:rPr lang="es-ES" sz="1000" kern="1200" dirty="0" err="1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doi</a:t>
            </a:r>
            <a:r>
              <a:rPr lang="es-ES" sz="1000" kern="1200" dirty="0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: 10.3390/diagnostics11050877. PubMed PMID: 34068955; PMCID: PMC8155928.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0819C47-E6D2-846C-1595-2188144D0D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2"/>
          <a:stretch/>
        </p:blipFill>
        <p:spPr>
          <a:xfrm>
            <a:off x="203626" y="1205360"/>
            <a:ext cx="8769115" cy="3442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206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ítulo 1"/>
          <p:cNvSpPr>
            <a:spLocks noGrp="1"/>
          </p:cNvSpPr>
          <p:nvPr>
            <p:ph type="ctrTitle"/>
          </p:nvPr>
        </p:nvSpPr>
        <p:spPr bwMode="auto">
          <a:xfrm>
            <a:off x="606453" y="2345918"/>
            <a:ext cx="6604669" cy="1103313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ES" b="1" dirty="0"/>
              <a:t>Global </a:t>
            </a:r>
            <a:r>
              <a:rPr lang="es-ES" b="1" dirty="0" err="1">
                <a:solidFill>
                  <a:schemeClr val="bg1">
                    <a:lumMod val="75000"/>
                  </a:schemeClr>
                </a:solidFill>
              </a:rPr>
              <a:t>best</a:t>
            </a:r>
            <a:r>
              <a:rPr lang="es-ES" b="1" dirty="0"/>
              <a:t> </a:t>
            </a:r>
            <a:r>
              <a:rPr lang="es-ES" b="1" dirty="0" err="1"/>
              <a:t>practice</a:t>
            </a:r>
            <a:r>
              <a:rPr lang="es-ES" b="1" dirty="0"/>
              <a:t> </a:t>
            </a:r>
            <a:r>
              <a:rPr lang="es-ES" b="1" dirty="0" err="1"/>
              <a:t>examples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prison-based</a:t>
            </a:r>
            <a:r>
              <a:rPr lang="es-ES" b="1" dirty="0"/>
              <a:t> </a:t>
            </a:r>
            <a:r>
              <a:rPr lang="es-ES" b="1" dirty="0" err="1"/>
              <a:t>models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care</a:t>
            </a:r>
          </a:p>
        </p:txBody>
      </p:sp>
      <p:sp>
        <p:nvSpPr>
          <p:cNvPr id="4098" name="Subtítulo 2"/>
          <p:cNvSpPr>
            <a:spLocks noGrp="1"/>
          </p:cNvSpPr>
          <p:nvPr>
            <p:ph type="subTitle" idx="1"/>
          </p:nvPr>
        </p:nvSpPr>
        <p:spPr bwMode="auto">
          <a:xfrm>
            <a:off x="761999" y="3555051"/>
            <a:ext cx="4038600" cy="448469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r>
              <a:rPr lang="es-ES" dirty="0"/>
              <a:t>Joaquin Cabezas</a:t>
            </a:r>
          </a:p>
        </p:txBody>
      </p:sp>
      <p:pic>
        <p:nvPicPr>
          <p:cNvPr id="3" name="Imagen 2" descr="Icono&#10;&#10;Descripción generada automáticamente">
            <a:extLst>
              <a:ext uri="{FF2B5EF4-FFF2-40B4-BE49-F238E27FC236}">
                <a16:creationId xmlns:a16="http://schemas.microsoft.com/office/drawing/2014/main" id="{A0C014DF-329C-98E0-6EBA-89574A4C07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81" y="890839"/>
            <a:ext cx="2537437" cy="900790"/>
          </a:xfrm>
          <a:prstGeom prst="rect">
            <a:avLst/>
          </a:prstGeom>
        </p:spPr>
      </p:pic>
      <p:pic>
        <p:nvPicPr>
          <p:cNvPr id="5" name="Imagen 4" descr="Imagen que contiene exterior, firmar, alimentos, camioneta&#10;&#10;Descripción generada automáticamente">
            <a:extLst>
              <a:ext uri="{FF2B5EF4-FFF2-40B4-BE49-F238E27FC236}">
                <a16:creationId xmlns:a16="http://schemas.microsoft.com/office/drawing/2014/main" id="{7ED6B647-E68E-6F28-C52A-903E6108B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415" y="847724"/>
            <a:ext cx="2101438" cy="1337915"/>
          </a:xfrm>
          <a:prstGeom prst="rect">
            <a:avLst/>
          </a:prstGeom>
        </p:spPr>
      </p:pic>
      <p:pic>
        <p:nvPicPr>
          <p:cNvPr id="7" name="Imagen 6" descr="Una rama de un árbol&#10;&#10;Descripción generada automáticamente con confianza baja">
            <a:extLst>
              <a:ext uri="{FF2B5EF4-FFF2-40B4-BE49-F238E27FC236}">
                <a16:creationId xmlns:a16="http://schemas.microsoft.com/office/drawing/2014/main" id="{74CF750D-90E5-D7E3-C774-BCA4F394B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6600" y="890839"/>
            <a:ext cx="3943815" cy="123244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C23B46-6A7F-155E-FE76-4CFF80EC9B49}"/>
              </a:ext>
            </a:extLst>
          </p:cNvPr>
          <p:cNvSpPr txBox="1"/>
          <p:nvPr/>
        </p:nvSpPr>
        <p:spPr>
          <a:xfrm rot="20595302">
            <a:off x="1741419" y="2395950"/>
            <a:ext cx="10015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ES" sz="2800" b="1" dirty="0">
                <a:solidFill>
                  <a:srgbClr val="FF0000"/>
                </a:solidFill>
                <a:latin typeface="+mj-lt"/>
              </a:rPr>
              <a:t>Good</a:t>
            </a:r>
          </a:p>
        </p:txBody>
      </p:sp>
    </p:spTree>
    <p:extLst>
      <p:ext uri="{BB962C8B-B14F-4D97-AF65-F5344CB8AC3E}">
        <p14:creationId xmlns:p14="http://schemas.microsoft.com/office/powerpoint/2010/main" val="351103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BBC73-A909-8EA5-1E9E-052414C6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The HONEST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AD504-8FED-5E44-79FD-F772B2FCA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626" y="680710"/>
            <a:ext cx="8229600" cy="40274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ES" dirty="0"/>
              <a:t>Non-custodial sentences: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8B29B-BC2A-125D-3E2A-07998EDF3E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2266" y="4834467"/>
            <a:ext cx="6961734" cy="309033"/>
          </a:xfrm>
        </p:spPr>
        <p:txBody>
          <a:bodyPr anchor="ctr"/>
          <a:lstStyle/>
          <a:p>
            <a:r>
              <a:rPr lang="es-ES" sz="1000" kern="1200" dirty="0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Cabezas J, et al. </a:t>
            </a:r>
            <a:r>
              <a:rPr lang="es-ES" sz="1000" kern="1200" dirty="0" err="1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Diagnostics</a:t>
            </a:r>
            <a:r>
              <a:rPr lang="es-ES" sz="1000" kern="1200" dirty="0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 (</a:t>
            </a:r>
            <a:r>
              <a:rPr lang="es-ES" sz="1000" kern="1200" dirty="0" err="1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Basel</a:t>
            </a:r>
            <a:r>
              <a:rPr lang="es-ES" sz="1000" kern="1200" dirty="0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). 2021;11(5). </a:t>
            </a:r>
            <a:r>
              <a:rPr lang="es-ES" sz="1000" kern="1200" dirty="0" err="1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doi</a:t>
            </a:r>
            <a:r>
              <a:rPr lang="es-ES" sz="1000" kern="1200" dirty="0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: 10.3390/diagnostics11050877. PubMed PMID: 34068955; PMCID: PMC8155928.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CDEAB9C-5EEB-1F55-ED37-DFC5EF089466}"/>
              </a:ext>
            </a:extLst>
          </p:cNvPr>
          <p:cNvGrpSpPr/>
          <p:nvPr/>
        </p:nvGrpSpPr>
        <p:grpSpPr>
          <a:xfrm>
            <a:off x="-1291770" y="1083450"/>
            <a:ext cx="10264511" cy="3564098"/>
            <a:chOff x="-1291770" y="1083450"/>
            <a:chExt cx="10264511" cy="3564098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B601730-4398-4231-E84C-3769106C66B1}"/>
                </a:ext>
              </a:extLst>
            </p:cNvPr>
            <p:cNvGrpSpPr/>
            <p:nvPr/>
          </p:nvGrpSpPr>
          <p:grpSpPr>
            <a:xfrm>
              <a:off x="-1291770" y="1205360"/>
              <a:ext cx="10264511" cy="3442188"/>
              <a:chOff x="-1291770" y="1205360"/>
              <a:chExt cx="10264511" cy="3442188"/>
            </a:xfrm>
          </p:grpSpPr>
          <p:pic>
            <p:nvPicPr>
              <p:cNvPr id="5" name="Content Placeholder 4">
                <a:extLst>
                  <a:ext uri="{FF2B5EF4-FFF2-40B4-BE49-F238E27FC236}">
                    <a16:creationId xmlns:a16="http://schemas.microsoft.com/office/drawing/2014/main" id="{20819C47-E6D2-846C-1595-2188144D0D0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1402"/>
              <a:stretch/>
            </p:blipFill>
            <p:spPr>
              <a:xfrm>
                <a:off x="203626" y="1205360"/>
                <a:ext cx="8769115" cy="3442188"/>
              </a:xfrm>
              <a:prstGeom prst="rect">
                <a:avLst/>
              </a:prstGeom>
            </p:spPr>
          </p:pic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0B4D1690-BF5F-1C4E-9AFA-D0B5DC981C53}"/>
                  </a:ext>
                </a:extLst>
              </p:cNvPr>
              <p:cNvSpPr/>
              <p:nvPr/>
            </p:nvSpPr>
            <p:spPr>
              <a:xfrm>
                <a:off x="-1153883" y="1553030"/>
                <a:ext cx="3592284" cy="133957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S"/>
              </a:p>
            </p:txBody>
          </p:sp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EEC14E41-96EA-68CD-0FAD-228E739469AC}"/>
                  </a:ext>
                </a:extLst>
              </p:cNvPr>
              <p:cNvSpPr/>
              <p:nvPr/>
            </p:nvSpPr>
            <p:spPr>
              <a:xfrm>
                <a:off x="1125070" y="2610430"/>
                <a:ext cx="2350889" cy="3265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AA066FE-5DA1-DA92-6543-B5D8E8ABDD17}"/>
                  </a:ext>
                </a:extLst>
              </p:cNvPr>
              <p:cNvSpPr/>
              <p:nvPr/>
            </p:nvSpPr>
            <p:spPr>
              <a:xfrm>
                <a:off x="1643957" y="4276576"/>
                <a:ext cx="2350889" cy="32657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D2DFA96C-A4C5-5E35-81DC-E1EAABBD2C52}"/>
                  </a:ext>
                </a:extLst>
              </p:cNvPr>
              <p:cNvSpPr/>
              <p:nvPr/>
            </p:nvSpPr>
            <p:spPr>
              <a:xfrm>
                <a:off x="-1291770" y="2731646"/>
                <a:ext cx="3592284" cy="191590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ES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EDA6BD2-ECE1-ACF2-DC7D-3B664C20513F}"/>
                </a:ext>
              </a:extLst>
            </p:cNvPr>
            <p:cNvSpPr/>
            <p:nvPr/>
          </p:nvSpPr>
          <p:spPr>
            <a:xfrm>
              <a:off x="-174171" y="1083450"/>
              <a:ext cx="3468914" cy="4695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</p:grpSp>
    </p:spTree>
    <p:extLst>
      <p:ext uri="{BB962C8B-B14F-4D97-AF65-F5344CB8AC3E}">
        <p14:creationId xmlns:p14="http://schemas.microsoft.com/office/powerpoint/2010/main" val="11802847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BBC73-A909-8EA5-1E9E-052414C6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The HONEST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AD504-8FED-5E44-79FD-F772B2FCA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626" y="680710"/>
            <a:ext cx="8229600" cy="40274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ES" dirty="0"/>
              <a:t>Non-custodial sentences: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8B29B-BC2A-125D-3E2A-07998EDF3E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2266" y="4834467"/>
            <a:ext cx="6961734" cy="309033"/>
          </a:xfrm>
        </p:spPr>
        <p:txBody>
          <a:bodyPr anchor="ctr"/>
          <a:lstStyle/>
          <a:p>
            <a:r>
              <a:rPr lang="es-ES" sz="1000" kern="1200" dirty="0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Cabezas J, et al. </a:t>
            </a:r>
            <a:r>
              <a:rPr lang="es-ES" sz="1000" kern="1200" dirty="0" err="1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Diagnostics</a:t>
            </a:r>
            <a:r>
              <a:rPr lang="es-ES" sz="1000" kern="1200" dirty="0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 (</a:t>
            </a:r>
            <a:r>
              <a:rPr lang="es-ES" sz="1000" kern="1200" dirty="0" err="1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Basel</a:t>
            </a:r>
            <a:r>
              <a:rPr lang="es-ES" sz="1000" kern="1200" dirty="0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). 2021;11(5). </a:t>
            </a:r>
            <a:r>
              <a:rPr lang="es-ES" sz="1000" kern="1200" dirty="0" err="1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doi</a:t>
            </a:r>
            <a:r>
              <a:rPr lang="es-ES" sz="1000" kern="1200" dirty="0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: 10.3390/diagnostics11050877. PubMed PMID: 34068955; PMCID: PMC8155928.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2DA894-BA6B-9F0E-3AF0-E819E766EB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247"/>
          <a:stretch/>
        </p:blipFill>
        <p:spPr>
          <a:xfrm>
            <a:off x="1630746" y="1083450"/>
            <a:ext cx="6656911" cy="3583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634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1BBC73-A909-8EA5-1E9E-052414C64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The HONEST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3AD504-8FED-5E44-79FD-F772B2FCAC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3626" y="680710"/>
            <a:ext cx="8229600" cy="402740"/>
          </a:xfrm>
        </p:spPr>
        <p:txBody>
          <a:bodyPr/>
          <a:lstStyle/>
          <a:p>
            <a:pPr>
              <a:buFont typeface="Wingdings" pitchFamily="2" charset="2"/>
              <a:buChar char="§"/>
            </a:pPr>
            <a:r>
              <a:rPr lang="en-ES" dirty="0"/>
              <a:t>Non-custodial sentences: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C8B29B-BC2A-125D-3E2A-07998EDF3E3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82266" y="4834467"/>
            <a:ext cx="6961734" cy="309033"/>
          </a:xfrm>
        </p:spPr>
        <p:txBody>
          <a:bodyPr anchor="ctr"/>
          <a:lstStyle/>
          <a:p>
            <a:r>
              <a:rPr lang="es-ES" sz="1000" kern="1200" dirty="0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Cabezas J, et al. </a:t>
            </a:r>
            <a:r>
              <a:rPr lang="es-ES" sz="1000" kern="1200" dirty="0" err="1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Diagnostics</a:t>
            </a:r>
            <a:r>
              <a:rPr lang="es-ES" sz="1000" kern="1200" dirty="0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 (</a:t>
            </a:r>
            <a:r>
              <a:rPr lang="es-ES" sz="1000" kern="1200" dirty="0" err="1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Basel</a:t>
            </a:r>
            <a:r>
              <a:rPr lang="es-ES" sz="1000" kern="1200" dirty="0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). 2021;11(5). </a:t>
            </a:r>
            <a:r>
              <a:rPr lang="es-ES" sz="1000" kern="1200" dirty="0" err="1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doi</a:t>
            </a:r>
            <a:r>
              <a:rPr lang="es-ES" sz="1000" kern="1200" dirty="0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: 10.3390/diagnostics11050877. PubMed PMID: 34068955; PMCID: PMC8155928.</a:t>
            </a:r>
          </a:p>
        </p:txBody>
      </p:sp>
      <p:pic>
        <p:nvPicPr>
          <p:cNvPr id="13" name="Imagen 4" descr="Texto&#10;&#10;Descripción generada automáticamente">
            <a:extLst>
              <a:ext uri="{FF2B5EF4-FFF2-40B4-BE49-F238E27FC236}">
                <a16:creationId xmlns:a16="http://schemas.microsoft.com/office/drawing/2014/main" id="{ACFE0DCB-00C0-02CE-2AB4-246DD51AB9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01" y="1083450"/>
            <a:ext cx="7758425" cy="3633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289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7EBA9-B313-AE77-D575-21758CE7F9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The HONEST project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DA459-3ADF-FCCF-181E-4B8EDFF6D0A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s-ES" sz="1000" kern="1200" dirty="0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Cabezas J, et al. </a:t>
            </a:r>
            <a:r>
              <a:rPr lang="es-ES" sz="1000" kern="1200" dirty="0" err="1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Diagnostics</a:t>
            </a:r>
            <a:r>
              <a:rPr lang="es-ES" sz="1000" kern="1200" dirty="0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 (</a:t>
            </a:r>
            <a:r>
              <a:rPr lang="es-ES" sz="1000" kern="1200" dirty="0" err="1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Basel</a:t>
            </a:r>
            <a:r>
              <a:rPr lang="es-ES" sz="1000" kern="1200" dirty="0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). 2021;11(5). </a:t>
            </a:r>
            <a:r>
              <a:rPr lang="es-ES" sz="1000" kern="1200" dirty="0" err="1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doi</a:t>
            </a:r>
            <a:r>
              <a:rPr lang="es-ES" sz="1000" kern="1200" dirty="0">
                <a:solidFill>
                  <a:schemeClr val="tx1"/>
                </a:solidFill>
                <a:effectLst/>
                <a:ea typeface="MS PGothic" pitchFamily="34" charset="-128"/>
                <a:cs typeface="MS PGothic" charset="0"/>
              </a:rPr>
              <a:t>: 10.3390/diagnostics11050877. PubMed PMID: 34068955; PMCID: PMC8155928.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89B104-189C-1E04-6A69-43C2AD808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643" y="788912"/>
            <a:ext cx="3133084" cy="3815443"/>
          </a:xfrm>
          <a:prstGeom prst="rect">
            <a:avLst/>
          </a:prstGeom>
        </p:spPr>
      </p:pic>
      <p:pic>
        <p:nvPicPr>
          <p:cNvPr id="11" name="Content Placeholder 10" descr="A graph of a patient's screening rate&#10;&#10;Description automatically generated">
            <a:extLst>
              <a:ext uri="{FF2B5EF4-FFF2-40B4-BE49-F238E27FC236}">
                <a16:creationId xmlns:a16="http://schemas.microsoft.com/office/drawing/2014/main" id="{BAE36DD8-12AE-4CA8-93E3-74DF66B592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94654" y="1242181"/>
            <a:ext cx="5116670" cy="33621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C2B18E-F5F7-D8A8-FDEC-89CECD2FFEE3}"/>
              </a:ext>
            </a:extLst>
          </p:cNvPr>
          <p:cNvSpPr txBox="1"/>
          <p:nvPr/>
        </p:nvSpPr>
        <p:spPr>
          <a:xfrm>
            <a:off x="3832289" y="788912"/>
            <a:ext cx="4641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800" dirty="0">
                <a:latin typeface="+mj-lt"/>
              </a:rPr>
              <a:t>HCV seroprevalence: 8%; RNA prevalence: 2.9%</a:t>
            </a:r>
          </a:p>
        </p:txBody>
      </p:sp>
    </p:spTree>
    <p:extLst>
      <p:ext uri="{BB962C8B-B14F-4D97-AF65-F5344CB8AC3E}">
        <p14:creationId xmlns:p14="http://schemas.microsoft.com/office/powerpoint/2010/main" val="6913749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D5F43-BFB1-5A97-A40E-893C468E0E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Liaison nurses</a:t>
            </a:r>
            <a:endParaRPr lang="en-E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103CD2-5A2F-B68D-7287-E307F33DA4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err="1"/>
              <a:t>Turu</a:t>
            </a:r>
            <a:r>
              <a:rPr lang="en-GB" dirty="0"/>
              <a:t> E et al. </a:t>
            </a:r>
            <a:r>
              <a:rPr lang="en-GB" dirty="0">
                <a:effectLst/>
              </a:rPr>
              <a:t>Rev </a:t>
            </a:r>
            <a:r>
              <a:rPr lang="en-GB" dirty="0" err="1">
                <a:effectLst/>
              </a:rPr>
              <a:t>Esp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Sanid</a:t>
            </a:r>
            <a:r>
              <a:rPr lang="en-GB" dirty="0">
                <a:effectLst/>
              </a:rPr>
              <a:t> </a:t>
            </a:r>
            <a:r>
              <a:rPr lang="en-GB" dirty="0" err="1">
                <a:effectLst/>
              </a:rPr>
              <a:t>Penit</a:t>
            </a:r>
            <a:r>
              <a:rPr lang="en-GB" dirty="0">
                <a:effectLst/>
              </a:rPr>
              <a:t>. 2019;21(3):163-170 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F0ACA8-3FFD-9065-AD57-AA6BA18400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05"/>
          <a:stretch/>
        </p:blipFill>
        <p:spPr>
          <a:xfrm>
            <a:off x="327337" y="713901"/>
            <a:ext cx="8538165" cy="212573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B7922C5-D448-4CAF-F655-A7D6A942787B}"/>
              </a:ext>
            </a:extLst>
          </p:cNvPr>
          <p:cNvGrpSpPr/>
          <p:nvPr/>
        </p:nvGrpSpPr>
        <p:grpSpPr>
          <a:xfrm>
            <a:off x="139801" y="3103084"/>
            <a:ext cx="4694605" cy="1467934"/>
            <a:chOff x="327338" y="2886129"/>
            <a:chExt cx="4694605" cy="1467934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5EA8573-A72C-E8EA-3A3D-648967C749A5}"/>
                </a:ext>
              </a:extLst>
            </p:cNvPr>
            <p:cNvGrpSpPr/>
            <p:nvPr/>
          </p:nvGrpSpPr>
          <p:grpSpPr>
            <a:xfrm>
              <a:off x="327338" y="3194123"/>
              <a:ext cx="4694605" cy="679535"/>
              <a:chOff x="316851" y="1536370"/>
              <a:chExt cx="5201866" cy="679535"/>
            </a:xfrm>
          </p:grpSpPr>
          <p:sp>
            <p:nvSpPr>
              <p:cNvPr id="7" name="Arrow: Right 14">
                <a:extLst>
                  <a:ext uri="{FF2B5EF4-FFF2-40B4-BE49-F238E27FC236}">
                    <a16:creationId xmlns:a16="http://schemas.microsoft.com/office/drawing/2014/main" id="{4B29CB77-4AB9-45E1-D02B-1B9E324C1919}"/>
                  </a:ext>
                </a:extLst>
              </p:cNvPr>
              <p:cNvSpPr/>
              <p:nvPr/>
            </p:nvSpPr>
            <p:spPr>
              <a:xfrm>
                <a:off x="338328" y="1536370"/>
                <a:ext cx="5180389" cy="679535"/>
              </a:xfrm>
              <a:prstGeom prst="rightArrow">
                <a:avLst>
                  <a:gd name="adj1" fmla="val 50000"/>
                  <a:gd name="adj2" fmla="val 71612"/>
                </a:avLst>
              </a:prstGeom>
              <a:solidFill>
                <a:srgbClr val="30A8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600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6EAFDD4-316C-A6DD-4B5D-5EEE18307927}"/>
                  </a:ext>
                </a:extLst>
              </p:cNvPr>
              <p:cNvSpPr txBox="1"/>
              <p:nvPr/>
            </p:nvSpPr>
            <p:spPr>
              <a:xfrm>
                <a:off x="316851" y="1691471"/>
                <a:ext cx="163378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>
                    <a:solidFill>
                      <a:schemeClr val="bg1"/>
                    </a:solidFill>
                    <a:latin typeface="+mj-lt"/>
                  </a:rPr>
                  <a:t>Incarceration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0A92A5A-D8AB-15B7-0F28-B0A54EA1FFB0}"/>
                  </a:ext>
                </a:extLst>
              </p:cNvPr>
              <p:cNvSpPr txBox="1"/>
              <p:nvPr/>
            </p:nvSpPr>
            <p:spPr>
              <a:xfrm>
                <a:off x="3881320" y="1706860"/>
                <a:ext cx="13862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b="1" dirty="0">
                    <a:solidFill>
                      <a:schemeClr val="bg1"/>
                    </a:solidFill>
                    <a:latin typeface="+mj-lt"/>
                  </a:rPr>
                  <a:t>Release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70CCBF-444A-638C-EF31-B313CA974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44740" y="2886129"/>
              <a:ext cx="1182584" cy="1467934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31562C5-8CAA-AA70-DA60-59016CFCB254}"/>
              </a:ext>
            </a:extLst>
          </p:cNvPr>
          <p:cNvSpPr txBox="1"/>
          <p:nvPr/>
        </p:nvSpPr>
        <p:spPr>
          <a:xfrm>
            <a:off x="5051299" y="3001358"/>
            <a:ext cx="35775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>
                <a:latin typeface="+mj-lt"/>
              </a:rPr>
              <a:t>N = 2358.</a:t>
            </a:r>
          </a:p>
          <a:p>
            <a:r>
              <a:rPr lang="en-ES" dirty="0">
                <a:latin typeface="+mj-lt"/>
              </a:rPr>
              <a:t>- 5.4% - hospital attention</a:t>
            </a:r>
          </a:p>
          <a:p>
            <a:r>
              <a:rPr lang="en-ES" dirty="0">
                <a:latin typeface="+mj-lt"/>
              </a:rPr>
              <a:t>- 6,2% - addiction attention</a:t>
            </a:r>
          </a:p>
          <a:p>
            <a:pPr marL="342900" indent="-342900">
              <a:buFont typeface="Wingdings" pitchFamily="2" charset="2"/>
              <a:buChar char="ü"/>
            </a:pPr>
            <a:r>
              <a:rPr lang="en-ES" dirty="0">
                <a:latin typeface="+mj-lt"/>
              </a:rPr>
              <a:t>70% accomplised visits</a:t>
            </a:r>
          </a:p>
        </p:txBody>
      </p:sp>
    </p:spTree>
    <p:extLst>
      <p:ext uri="{BB962C8B-B14F-4D97-AF65-F5344CB8AC3E}">
        <p14:creationId xmlns:p14="http://schemas.microsoft.com/office/powerpoint/2010/main" val="2741789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D49070-8487-9C57-A66D-E7BC6FA3A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Data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elimination</a:t>
            </a:r>
            <a:r>
              <a:rPr lang="es-ES" dirty="0"/>
              <a:t> in </a:t>
            </a:r>
            <a:r>
              <a:rPr lang="es-ES" dirty="0" err="1"/>
              <a:t>prison</a:t>
            </a:r>
            <a:r>
              <a:rPr lang="es-ES" dirty="0"/>
              <a:t>?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67EC0BD-C1CE-C66B-4062-F195718C12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algn="r"/>
            <a:r>
              <a:rPr lang="es-ES" sz="1000" dirty="0"/>
              <a:t>http://</a:t>
            </a:r>
            <a:r>
              <a:rPr lang="es-ES" sz="1000" dirty="0" err="1"/>
              <a:t>www.institucionpenitenciaria.es</a:t>
            </a:r>
            <a:r>
              <a:rPr lang="es-ES" sz="1000" dirty="0"/>
              <a:t>/web/portal/</a:t>
            </a:r>
            <a:r>
              <a:rPr lang="es-ES" sz="1000" dirty="0" err="1"/>
              <a:t>centrosPenitenciarios</a:t>
            </a:r>
            <a:endParaRPr lang="es-ES" sz="1000" dirty="0"/>
          </a:p>
          <a:p>
            <a:pPr algn="r">
              <a:spcBef>
                <a:spcPts val="0"/>
              </a:spcBef>
            </a:pPr>
            <a:r>
              <a:rPr lang="en-GB" sz="1000" dirty="0"/>
              <a:t>Cabezas J, et al. EASL-DILC 2020; J Hepatology. 2020;73:S33</a:t>
            </a:r>
            <a:r>
              <a:rPr lang="es-ES" sz="1000" dirty="0"/>
              <a:t>; 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888EC4BE-50E5-3F34-7DB8-34F164F2D6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879" b="24030"/>
          <a:stretch/>
        </p:blipFill>
        <p:spPr>
          <a:xfrm>
            <a:off x="62089" y="1391319"/>
            <a:ext cx="9037424" cy="3105592"/>
          </a:xfrm>
          <a:prstGeom prst="rect">
            <a:avLst/>
          </a:prstGeom>
        </p:spPr>
      </p:pic>
      <p:pic>
        <p:nvPicPr>
          <p:cNvPr id="3" name="Picture 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B5C06C7-E48C-B8A0-992F-E8E37D21B8D7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9" y="646589"/>
            <a:ext cx="900000" cy="9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06927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B856DA-DC2B-25B7-6760-15DBA2A30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163421-7749-212B-7A58-C87205EB6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29395"/>
            <a:ext cx="8229600" cy="505222"/>
          </a:xfrm>
        </p:spPr>
        <p:txBody>
          <a:bodyPr/>
          <a:lstStyle/>
          <a:p>
            <a:pPr marL="0" indent="0">
              <a:buNone/>
            </a:pP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</a:t>
            </a:r>
            <a:r>
              <a:rPr lang="es-ES" dirty="0" err="1"/>
              <a:t>all</a:t>
            </a:r>
            <a:r>
              <a:rPr lang="es-ES" dirty="0"/>
              <a:t> done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55B8E9D-6CC8-30A1-97E4-8B6E1DDD2F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Imagen 5" descr="Imagen que contiene comida, colorido, tabla, gis&#10;&#10;Descripción generada automáticamente">
            <a:extLst>
              <a:ext uri="{FF2B5EF4-FFF2-40B4-BE49-F238E27FC236}">
                <a16:creationId xmlns:a16="http://schemas.microsoft.com/office/drawing/2014/main" id="{A3E5C25E-748D-D080-8644-714E21153F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8477" y="915085"/>
            <a:ext cx="6294598" cy="363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4409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7D119-284B-BBD4-B453-98871F9B4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Designing a good model of care for Hepatitis C in prison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2CD267-406E-83E7-4C24-91F7ADE84D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2754" b="-1"/>
          <a:stretch/>
        </p:blipFill>
        <p:spPr>
          <a:xfrm>
            <a:off x="1146941" y="731520"/>
            <a:ext cx="7010851" cy="3787688"/>
          </a:xfrm>
          <a:ln>
            <a:solidFill>
              <a:srgbClr val="00B050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85F352-7413-DE59-FA08-05C35D4CC50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Crespo J, et al. Current Hepatology Reports. 2019;18(2):259-67.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264E47-BA91-40EA-1525-5F8EDE840B7B}"/>
              </a:ext>
            </a:extLst>
          </p:cNvPr>
          <p:cNvSpPr txBox="1"/>
          <p:nvPr/>
        </p:nvSpPr>
        <p:spPr>
          <a:xfrm>
            <a:off x="62089" y="4546032"/>
            <a:ext cx="678903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100" dirty="0">
                <a:latin typeface="+mj-lt"/>
              </a:rPr>
              <a:t>SIC=Social Insertion Center (similar to correctional setting); DOT: direct-observed therapy; POCT: point-of-care tests</a:t>
            </a:r>
          </a:p>
        </p:txBody>
      </p:sp>
    </p:spTree>
    <p:extLst>
      <p:ext uri="{BB962C8B-B14F-4D97-AF65-F5344CB8AC3E}">
        <p14:creationId xmlns:p14="http://schemas.microsoft.com/office/powerpoint/2010/main" val="1492321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379257-A316-B39B-F4FF-E98C194DD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Designing a good model of care for Hepatitis C in prison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53DCB7F-F785-37D5-8484-7266915C57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885" y="887241"/>
            <a:ext cx="4545980" cy="2258349"/>
          </a:xfrm>
        </p:spPr>
        <p:txBody>
          <a:bodyPr anchor="ctr"/>
          <a:lstStyle/>
          <a:p>
            <a:pPr>
              <a:defRPr/>
            </a:pPr>
            <a:r>
              <a:rPr lang="en-US" sz="1600" dirty="0">
                <a:latin typeface="+mj-lt"/>
              </a:rPr>
              <a:t>Harm reduction </a:t>
            </a:r>
            <a:r>
              <a:rPr lang="en-US" sz="1600" b="1" dirty="0">
                <a:latin typeface="+mj-lt"/>
              </a:rPr>
              <a:t>goals</a:t>
            </a:r>
            <a:r>
              <a:rPr lang="en-US" sz="1600" dirty="0">
                <a:latin typeface="+mj-lt"/>
              </a:rPr>
              <a:t>: </a:t>
            </a:r>
          </a:p>
          <a:p>
            <a:pPr lvl="1">
              <a:defRPr/>
            </a:pPr>
            <a:r>
              <a:rPr lang="en-US" sz="1600" dirty="0">
                <a:latin typeface="+mj-lt"/>
              </a:rPr>
              <a:t>Decrease medical, social, economic harms resulting from drug use.</a:t>
            </a:r>
          </a:p>
          <a:p>
            <a:pPr>
              <a:defRPr/>
            </a:pPr>
            <a:r>
              <a:rPr lang="en-US" sz="1600" dirty="0">
                <a:latin typeface="+mj-lt"/>
              </a:rPr>
              <a:t>Harm reduction </a:t>
            </a:r>
            <a:r>
              <a:rPr lang="en-US" sz="1600" b="1" dirty="0">
                <a:latin typeface="+mj-lt"/>
              </a:rPr>
              <a:t>outcomes</a:t>
            </a:r>
            <a:r>
              <a:rPr lang="en-US" sz="1600" dirty="0">
                <a:latin typeface="+mj-lt"/>
              </a:rPr>
              <a:t>:</a:t>
            </a:r>
          </a:p>
          <a:p>
            <a:pPr lvl="1">
              <a:defRPr/>
            </a:pPr>
            <a:r>
              <a:rPr lang="en-US" sz="1600" dirty="0">
                <a:latin typeface="+mj-lt"/>
              </a:rPr>
              <a:t>Reduces HIV, HCV transmission.</a:t>
            </a:r>
          </a:p>
          <a:p>
            <a:pPr lvl="1">
              <a:defRPr/>
            </a:pPr>
            <a:r>
              <a:rPr lang="en-US" sz="1600" dirty="0">
                <a:latin typeface="+mj-lt"/>
              </a:rPr>
              <a:t>Prevents overdose death.</a:t>
            </a:r>
          </a:p>
          <a:p>
            <a:pPr lvl="1">
              <a:defRPr/>
            </a:pPr>
            <a:r>
              <a:rPr lang="en-US" sz="1600" dirty="0">
                <a:latin typeface="+mj-lt"/>
              </a:rPr>
              <a:t>Improves health, social service uptake</a:t>
            </a:r>
            <a:r>
              <a:rPr lang="es-ES" sz="1600" dirty="0">
                <a:latin typeface="+mj-lt"/>
              </a:rPr>
              <a:t>.</a:t>
            </a:r>
            <a:endParaRPr lang="en-US" sz="1600" dirty="0">
              <a:latin typeface="+mj-lt"/>
            </a:endParaRP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C316C8-0380-979A-DDA0-E51957D264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altLang="en-US" sz="1000" spc="-8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Sander. J Correct Health Care. 2019;25:105. </a:t>
            </a:r>
            <a:r>
              <a:rPr lang="en-US" altLang="en-US" sz="1000" spc="-8" dirty="0" err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Kamarulzaman</a:t>
            </a:r>
            <a:r>
              <a:rPr lang="en-US" altLang="en-US" sz="1000" spc="-8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. Lancet. 2016; 388:1115. </a:t>
            </a:r>
            <a:r>
              <a:rPr lang="en-US" altLang="en-US" sz="1000" spc="-8" dirty="0" err="1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Hedrich</a:t>
            </a:r>
            <a:r>
              <a:rPr lang="en-US" altLang="en-US" sz="1000" spc="-8" dirty="0"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rPr>
              <a:t>. Addiction. 2012;107:501.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McKeever A, et al. Journal of viral hepatitis. 2023;30(4):278-82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336EF147-8E8B-7363-A464-E0B586A1EF2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9330861"/>
              </p:ext>
            </p:extLst>
          </p:nvPr>
        </p:nvGraphicFramePr>
        <p:xfrm>
          <a:off x="-262739" y="915035"/>
          <a:ext cx="5124670" cy="36220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259BEDF-4DC3-7A3E-E1B2-29E18E79E775}"/>
              </a:ext>
            </a:extLst>
          </p:cNvPr>
          <p:cNvSpPr txBox="1"/>
          <p:nvPr/>
        </p:nvSpPr>
        <p:spPr>
          <a:xfrm>
            <a:off x="4248885" y="586594"/>
            <a:ext cx="1912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ES" b="1" i="1" dirty="0">
                <a:latin typeface="+mj-lt"/>
              </a:rPr>
              <a:t>Prevention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6DE9E-FE8E-F040-9BB0-7494E30B835B}"/>
              </a:ext>
            </a:extLst>
          </p:cNvPr>
          <p:cNvSpPr txBox="1"/>
          <p:nvPr/>
        </p:nvSpPr>
        <p:spPr>
          <a:xfrm>
            <a:off x="4248885" y="3027582"/>
            <a:ext cx="42169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ES" b="1" i="1" dirty="0">
                <a:latin typeface="+mj-lt"/>
              </a:rPr>
              <a:t>Transition to the community: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CD46B5-67AD-F372-6A6C-B76EBC0A9F39}"/>
              </a:ext>
            </a:extLst>
          </p:cNvPr>
          <p:cNvSpPr txBox="1"/>
          <p:nvPr/>
        </p:nvSpPr>
        <p:spPr>
          <a:xfrm>
            <a:off x="4720801" y="3410611"/>
            <a:ext cx="40740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Education,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Case management and discharge planning,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Hepatology in-reach nurses,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Transition clinics,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+mj-lt"/>
              </a:rPr>
              <a:t>Primary care providers and system wide</a:t>
            </a:r>
            <a:endParaRPr lang="en-ES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355012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3816A5-4C19-D333-24B5-75DCCA2F2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Conclussions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880F5E4-18FF-569C-F4BB-03E3B3ACA9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74712"/>
            <a:ext cx="8229600" cy="3394075"/>
          </a:xfrm>
        </p:spPr>
        <p:txBody>
          <a:bodyPr anchor="ctr"/>
          <a:lstStyle/>
          <a:p>
            <a:r>
              <a:rPr lang="es-ES" dirty="0" err="1"/>
              <a:t>Manage</a:t>
            </a:r>
            <a:r>
              <a:rPr lang="es-ES" dirty="0"/>
              <a:t> Hepatitis C in </a:t>
            </a:r>
            <a:r>
              <a:rPr lang="es-ES" dirty="0" err="1"/>
              <a:t>prison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posible</a:t>
            </a:r>
          </a:p>
          <a:p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/>
              <a:t>priority</a:t>
            </a:r>
            <a:r>
              <a:rPr lang="es-ES" dirty="0"/>
              <a:t>;</a:t>
            </a:r>
          </a:p>
          <a:p>
            <a:endParaRPr lang="es-ES" dirty="0"/>
          </a:p>
          <a:p>
            <a:r>
              <a:rPr lang="es-ES" dirty="0" err="1"/>
              <a:t>Models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care can be </a:t>
            </a:r>
            <a:r>
              <a:rPr lang="es-ES" b="1" dirty="0" err="1"/>
              <a:t>adapted</a:t>
            </a:r>
            <a:r>
              <a:rPr lang="es-ES" dirty="0"/>
              <a:t> </a:t>
            </a: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your</a:t>
            </a:r>
            <a:r>
              <a:rPr lang="es-ES" dirty="0"/>
              <a:t> </a:t>
            </a:r>
            <a:r>
              <a:rPr lang="es-ES" dirty="0" err="1"/>
              <a:t>own</a:t>
            </a:r>
            <a:r>
              <a:rPr lang="es-ES" dirty="0"/>
              <a:t> </a:t>
            </a:r>
            <a:r>
              <a:rPr lang="es-ES" dirty="0" err="1"/>
              <a:t>features</a:t>
            </a:r>
            <a:r>
              <a:rPr lang="es-ES" dirty="0"/>
              <a:t>.</a:t>
            </a:r>
          </a:p>
          <a:p>
            <a:endParaRPr lang="es-ES" dirty="0"/>
          </a:p>
          <a:p>
            <a:r>
              <a:rPr lang="es-ES" dirty="0" err="1"/>
              <a:t>Include</a:t>
            </a:r>
            <a:r>
              <a:rPr lang="es-ES" dirty="0"/>
              <a:t> </a:t>
            </a:r>
            <a:r>
              <a:rPr lang="es-ES" b="1" dirty="0" err="1"/>
              <a:t>prevention</a:t>
            </a:r>
            <a:r>
              <a:rPr lang="es-ES" b="1" dirty="0"/>
              <a:t> </a:t>
            </a:r>
            <a:r>
              <a:rPr lang="es-ES" b="1" dirty="0" err="1"/>
              <a:t>programs</a:t>
            </a:r>
            <a:r>
              <a:rPr lang="es-ES" b="1" dirty="0"/>
              <a:t>,</a:t>
            </a:r>
          </a:p>
          <a:p>
            <a:pPr lvl="1"/>
            <a:r>
              <a:rPr lang="es-ES" b="1" dirty="0" err="1"/>
              <a:t>Improve</a:t>
            </a:r>
            <a:r>
              <a:rPr lang="es-ES" b="1" dirty="0"/>
              <a:t> </a:t>
            </a:r>
            <a:r>
              <a:rPr lang="es-ES" b="1" dirty="0" err="1"/>
              <a:t>linkage</a:t>
            </a:r>
            <a:r>
              <a:rPr lang="es-ES" b="1" dirty="0"/>
              <a:t>-</a:t>
            </a:r>
            <a:r>
              <a:rPr lang="es-ES" b="1" dirty="0" err="1"/>
              <a:t>to</a:t>
            </a:r>
            <a:r>
              <a:rPr lang="es-ES" b="1" dirty="0"/>
              <a:t>-care continuum after </a:t>
            </a:r>
            <a:r>
              <a:rPr lang="es-ES" b="1" dirty="0" err="1"/>
              <a:t>release</a:t>
            </a:r>
            <a:endParaRPr lang="es-ES" b="1" dirty="0"/>
          </a:p>
          <a:p>
            <a:endParaRPr lang="es-ES" b="1" dirty="0"/>
          </a:p>
          <a:p>
            <a:r>
              <a:rPr lang="es-ES" b="1" dirty="0"/>
              <a:t>Hepatitis C </a:t>
            </a:r>
            <a:r>
              <a:rPr lang="es-ES" b="1" dirty="0" err="1"/>
              <a:t>Elimination</a:t>
            </a:r>
            <a:r>
              <a:rPr lang="es-ES" b="1" dirty="0"/>
              <a:t> in </a:t>
            </a:r>
            <a:r>
              <a:rPr lang="es-ES" b="1" dirty="0" err="1"/>
              <a:t>prison</a:t>
            </a:r>
            <a:r>
              <a:rPr lang="es-ES" b="1" dirty="0"/>
              <a:t> can be a </a:t>
            </a:r>
            <a:r>
              <a:rPr lang="es-ES" b="1" dirty="0" err="1"/>
              <a:t>reality</a:t>
            </a:r>
            <a:r>
              <a:rPr lang="es-ES" b="1" dirty="0"/>
              <a:t>. 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B8F4A87-B054-45E2-2A06-71B0D3F3022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56019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Lectures</a:t>
            </a:r>
            <a:r>
              <a:rPr lang="es-ES" dirty="0"/>
              <a:t>: Gilead, </a:t>
            </a:r>
            <a:r>
              <a:rPr lang="es-ES" dirty="0" err="1"/>
              <a:t>Abbvie</a:t>
            </a:r>
            <a:r>
              <a:rPr lang="es-ES" dirty="0"/>
              <a:t>.</a:t>
            </a:r>
          </a:p>
          <a:p>
            <a:r>
              <a:rPr lang="es-ES" dirty="0" err="1"/>
              <a:t>Advisory</a:t>
            </a:r>
            <a:r>
              <a:rPr lang="es-ES" dirty="0"/>
              <a:t> </a:t>
            </a:r>
            <a:r>
              <a:rPr lang="es-ES" dirty="0" err="1"/>
              <a:t>boards</a:t>
            </a:r>
            <a:r>
              <a:rPr lang="es-ES" dirty="0"/>
              <a:t>: Gilead, </a:t>
            </a:r>
            <a:r>
              <a:rPr lang="es-ES" dirty="0" err="1"/>
              <a:t>Abbvie</a:t>
            </a:r>
            <a:r>
              <a:rPr lang="es-ES" dirty="0"/>
              <a:t>.</a:t>
            </a:r>
          </a:p>
          <a:p>
            <a:r>
              <a:rPr lang="es-ES" dirty="0" err="1"/>
              <a:t>Grants</a:t>
            </a:r>
            <a:r>
              <a:rPr lang="es-ES" dirty="0"/>
              <a:t>: Gilead, </a:t>
            </a:r>
            <a:r>
              <a:rPr lang="es-ES" dirty="0" err="1"/>
              <a:t>Abbvie</a:t>
            </a:r>
            <a:r>
              <a:rPr lang="es-ES" dirty="0"/>
              <a:t>. 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A30D72-6F49-AE1B-5F5B-B546E9EE4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Thank</a:t>
            </a:r>
            <a:r>
              <a:rPr lang="es-ES" dirty="0"/>
              <a:t> </a:t>
            </a:r>
            <a:r>
              <a:rPr lang="es-ES" dirty="0" err="1"/>
              <a:t>you</a:t>
            </a:r>
            <a:r>
              <a:rPr lang="es-ES" dirty="0"/>
              <a:t>!</a:t>
            </a:r>
          </a:p>
        </p:txBody>
      </p:sp>
      <p:pic>
        <p:nvPicPr>
          <p:cNvPr id="6" name="Marcador de contenido 5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4A36DF6C-0B72-483C-C30C-A9DFAA592C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646" t="6501" r="7452" b="10485"/>
          <a:stretch/>
        </p:blipFill>
        <p:spPr>
          <a:xfrm>
            <a:off x="5735444" y="1840958"/>
            <a:ext cx="2781603" cy="1992868"/>
          </a:xfrm>
        </p:spPr>
      </p:pic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97C1183-71E9-009D-6FE5-159B8CCD67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CE94FC7-7DDD-15E8-489D-12245E506F22}"/>
              </a:ext>
            </a:extLst>
          </p:cNvPr>
          <p:cNvGrpSpPr>
            <a:grpSpLocks noChangeAspect="1"/>
          </p:cNvGrpSpPr>
          <p:nvPr/>
        </p:nvGrpSpPr>
        <p:grpSpPr>
          <a:xfrm>
            <a:off x="655648" y="736370"/>
            <a:ext cx="7328433" cy="1133640"/>
            <a:chOff x="102881" y="847724"/>
            <a:chExt cx="8648972" cy="1337915"/>
          </a:xfrm>
        </p:grpSpPr>
        <p:pic>
          <p:nvPicPr>
            <p:cNvPr id="3" name="Imagen 2" descr="Icono&#10;&#10;Descripción generada automáticamente">
              <a:extLst>
                <a:ext uri="{FF2B5EF4-FFF2-40B4-BE49-F238E27FC236}">
                  <a16:creationId xmlns:a16="http://schemas.microsoft.com/office/drawing/2014/main" id="{0BC2724F-6E3E-3E3F-FD0F-D5473E2D8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2881" y="890839"/>
              <a:ext cx="2537437" cy="900790"/>
            </a:xfrm>
            <a:prstGeom prst="rect">
              <a:avLst/>
            </a:prstGeom>
          </p:spPr>
        </p:pic>
        <p:pic>
          <p:nvPicPr>
            <p:cNvPr id="5" name="Imagen 4" descr="Imagen que contiene exterior, firmar, alimentos, camioneta&#10;&#10;Descripción generada automáticamente">
              <a:extLst>
                <a:ext uri="{FF2B5EF4-FFF2-40B4-BE49-F238E27FC236}">
                  <a16:creationId xmlns:a16="http://schemas.microsoft.com/office/drawing/2014/main" id="{D3ABF238-F7A5-1095-818D-4DD7E3A08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50415" y="847724"/>
              <a:ext cx="2101438" cy="1337915"/>
            </a:xfrm>
            <a:prstGeom prst="rect">
              <a:avLst/>
            </a:prstGeom>
          </p:spPr>
        </p:pic>
        <p:pic>
          <p:nvPicPr>
            <p:cNvPr id="7" name="Imagen 6" descr="Una rama de un árbol&#10;&#10;Descripción generada automáticamente con confianza baja">
              <a:extLst>
                <a:ext uri="{FF2B5EF4-FFF2-40B4-BE49-F238E27FC236}">
                  <a16:creationId xmlns:a16="http://schemas.microsoft.com/office/drawing/2014/main" id="{A62A5FD8-0AEA-6755-B6AD-36A649BF7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06600" y="890839"/>
              <a:ext cx="3943815" cy="1232442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97A8FD-D2AA-232B-234C-2EE8B060A993}"/>
              </a:ext>
            </a:extLst>
          </p:cNvPr>
          <p:cNvGrpSpPr/>
          <p:nvPr/>
        </p:nvGrpSpPr>
        <p:grpSpPr>
          <a:xfrm>
            <a:off x="769223" y="2031275"/>
            <a:ext cx="3111450" cy="2656137"/>
            <a:chOff x="174931" y="2026160"/>
            <a:chExt cx="3111450" cy="2656137"/>
          </a:xfrm>
        </p:grpSpPr>
        <p:pic>
          <p:nvPicPr>
            <p:cNvPr id="9" name="Picture 8" descr="A large building with a large lawn&#10;&#10;Description automatically generated with medium confidence">
              <a:extLst>
                <a:ext uri="{FF2B5EF4-FFF2-40B4-BE49-F238E27FC236}">
                  <a16:creationId xmlns:a16="http://schemas.microsoft.com/office/drawing/2014/main" id="{17AEF24E-DF83-BEFF-18A2-EB243A32D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4931" y="2026160"/>
              <a:ext cx="3111449" cy="233358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750E550-F9F9-FEEC-36B9-BBDE938B1668}"/>
                </a:ext>
              </a:extLst>
            </p:cNvPr>
            <p:cNvSpPr txBox="1"/>
            <p:nvPr/>
          </p:nvSpPr>
          <p:spPr>
            <a:xfrm>
              <a:off x="177903" y="4343743"/>
              <a:ext cx="310847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ES" sz="1600" dirty="0">
                  <a:latin typeface="+mj-lt"/>
                </a:rPr>
                <a:t>El Dueso Prison. Cantabria. Spain</a:t>
              </a:r>
            </a:p>
          </p:txBody>
        </p:sp>
      </p:grpSp>
      <p:grpSp>
        <p:nvGrpSpPr>
          <p:cNvPr id="11" name="Grupo 8">
            <a:extLst>
              <a:ext uri="{FF2B5EF4-FFF2-40B4-BE49-F238E27FC236}">
                <a16:creationId xmlns:a16="http://schemas.microsoft.com/office/drawing/2014/main" id="{EAA1B736-7C2F-F521-F12F-04B4B6000C8C}"/>
              </a:ext>
            </a:extLst>
          </p:cNvPr>
          <p:cNvGrpSpPr/>
          <p:nvPr/>
        </p:nvGrpSpPr>
        <p:grpSpPr>
          <a:xfrm>
            <a:off x="4697322" y="3568155"/>
            <a:ext cx="4268776" cy="1190227"/>
            <a:chOff x="742146" y="2737556"/>
            <a:chExt cx="4804067" cy="1562542"/>
          </a:xfrm>
        </p:grpSpPr>
        <p:sp>
          <p:nvSpPr>
            <p:cNvPr id="12" name="Google Shape;2800;p53">
              <a:extLst>
                <a:ext uri="{FF2B5EF4-FFF2-40B4-BE49-F238E27FC236}">
                  <a16:creationId xmlns:a16="http://schemas.microsoft.com/office/drawing/2014/main" id="{1FBFE2F6-17EE-C5B3-ECAE-9CB4C4156677}"/>
                </a:ext>
              </a:extLst>
            </p:cNvPr>
            <p:cNvSpPr txBox="1">
              <a:spLocks/>
            </p:cNvSpPr>
            <p:nvPr/>
          </p:nvSpPr>
          <p:spPr>
            <a:xfrm>
              <a:off x="1282147" y="2737556"/>
              <a:ext cx="4264066" cy="1562542"/>
            </a:xfrm>
            <a:prstGeom prst="rect">
              <a:avLst/>
            </a:prstGeom>
          </p:spPr>
          <p:txBody>
            <a:bodyPr spcFirstLastPara="1" wrap="square" lIns="121900" tIns="121900" rIns="121900" bIns="121900" anchor="ctr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50000"/>
                </a:lnSpc>
                <a:buClr>
                  <a:srgbClr val="282B2D"/>
                </a:buClr>
                <a:buNone/>
              </a:pPr>
              <a:r>
                <a:rPr lang="es-ES" sz="1800" b="1" dirty="0">
                  <a:solidFill>
                    <a:schemeClr val="accent1">
                      <a:lumMod val="75000"/>
                    </a:schemeClr>
                  </a:solidFill>
                  <a:uFill>
                    <a:noFill/>
                  </a:uFill>
                  <a:latin typeface="Montserrat"/>
                  <a:ea typeface="Montserrat"/>
                  <a:cs typeface="Montserrat"/>
                  <a:sym typeface="Montserrat"/>
                  <a:hlinkClick r:id="rId7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joaquin.cabezas@scsalud.es</a:t>
              </a:r>
              <a:endParaRPr lang="es-ES" sz="1800" dirty="0">
                <a:solidFill>
                  <a:schemeClr val="accent1">
                    <a:lumMod val="75000"/>
                  </a:schemeClr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marL="0" indent="0">
                <a:lnSpc>
                  <a:spcPct val="150000"/>
                </a:lnSpc>
                <a:buClr>
                  <a:srgbClr val="282B2D"/>
                </a:buClr>
                <a:buNone/>
              </a:pPr>
              <a:r>
                <a:rPr lang="es-ES" sz="1800" b="1" dirty="0">
                  <a:solidFill>
                    <a:schemeClr val="accent1">
                      <a:lumMod val="75000"/>
                    </a:schemeClr>
                  </a:solidFill>
                  <a:uFill>
                    <a:noFill/>
                  </a:uFill>
                  <a:latin typeface="Montserrat"/>
                  <a:ea typeface="Montserrat"/>
                  <a:cs typeface="Montserrat"/>
                  <a:sym typeface="Montserrat"/>
                </a:rPr>
                <a:t>@ </a:t>
              </a:r>
              <a:r>
                <a:rPr lang="es-ES" sz="1800" b="1" dirty="0" err="1">
                  <a:solidFill>
                    <a:schemeClr val="accent1">
                      <a:lumMod val="75000"/>
                    </a:schemeClr>
                  </a:solidFill>
                  <a:uFill>
                    <a:noFill/>
                  </a:uFill>
                  <a:latin typeface="Montserrat"/>
                  <a:ea typeface="Montserrat"/>
                  <a:cs typeface="Montserrat"/>
                  <a:sym typeface="Montserrat"/>
                </a:rPr>
                <a:t>JCabezasGlez</a:t>
              </a:r>
              <a:endParaRPr lang="es-ES" sz="1800" dirty="0">
                <a:solidFill>
                  <a:schemeClr val="accent1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  <p:pic>
          <p:nvPicPr>
            <p:cNvPr id="13" name="Imagen 5" descr="Icono&#10;&#10;Descripción generada automáticamente">
              <a:extLst>
                <a:ext uri="{FF2B5EF4-FFF2-40B4-BE49-F238E27FC236}">
                  <a16:creationId xmlns:a16="http://schemas.microsoft.com/office/drawing/2014/main" id="{B23D3020-71AB-9251-E24D-158A62CB74B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46" y="2978827"/>
              <a:ext cx="540000" cy="540000"/>
            </a:xfrm>
            <a:prstGeom prst="rect">
              <a:avLst/>
            </a:prstGeom>
          </p:spPr>
        </p:pic>
        <p:pic>
          <p:nvPicPr>
            <p:cNvPr id="14" name="Imagen 6" descr="Icono&#10;&#10;Descripción generada automáticamente">
              <a:extLst>
                <a:ext uri="{FF2B5EF4-FFF2-40B4-BE49-F238E27FC236}">
                  <a16:creationId xmlns:a16="http://schemas.microsoft.com/office/drawing/2014/main" id="{7F04C637-F210-5657-3657-0E50D860E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146" y="3751942"/>
              <a:ext cx="540000" cy="5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02855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6E7002-B15F-9806-4F92-6E25E2AF4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Agenda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D40397C-F72A-10B2-78DE-11BEFF1502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6844" y="874712"/>
            <a:ext cx="5188687" cy="3394075"/>
          </a:xfrm>
        </p:spPr>
        <p:txBody>
          <a:bodyPr anchor="ctr"/>
          <a:lstStyle/>
          <a:p>
            <a:r>
              <a:rPr lang="es-ES" dirty="0" err="1"/>
              <a:t>Models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care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b="1" dirty="0"/>
              <a:t>Hepatitis C</a:t>
            </a:r>
            <a:r>
              <a:rPr lang="es-ES" dirty="0"/>
              <a:t> [in </a:t>
            </a:r>
            <a:r>
              <a:rPr lang="es-ES" dirty="0" err="1"/>
              <a:t>prison</a:t>
            </a:r>
            <a:r>
              <a:rPr lang="es-ES" dirty="0"/>
              <a:t>]</a:t>
            </a:r>
          </a:p>
          <a:p>
            <a:pPr lvl="1"/>
            <a:r>
              <a:rPr lang="es-ES" dirty="0" err="1"/>
              <a:t>Why</a:t>
            </a:r>
            <a:r>
              <a:rPr lang="es-ES" dirty="0"/>
              <a:t>?</a:t>
            </a:r>
          </a:p>
          <a:p>
            <a:pPr lvl="1"/>
            <a:r>
              <a:rPr lang="es-ES" dirty="0" err="1"/>
              <a:t>How</a:t>
            </a:r>
            <a:r>
              <a:rPr lang="es-ES" dirty="0"/>
              <a:t>?</a:t>
            </a:r>
          </a:p>
          <a:p>
            <a:r>
              <a:rPr lang="es-ES" dirty="0"/>
              <a:t>In </a:t>
            </a:r>
            <a:r>
              <a:rPr lang="es-ES" dirty="0" err="1"/>
              <a:t>Prison</a:t>
            </a:r>
            <a:r>
              <a:rPr lang="es-ES" dirty="0"/>
              <a:t>: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oportunity</a:t>
            </a:r>
            <a:r>
              <a:rPr lang="es-ES" dirty="0"/>
              <a:t>!</a:t>
            </a:r>
          </a:p>
          <a:p>
            <a:r>
              <a:rPr lang="es-ES" dirty="0" err="1"/>
              <a:t>Best</a:t>
            </a:r>
            <a:r>
              <a:rPr lang="es-ES" dirty="0"/>
              <a:t> </a:t>
            </a:r>
            <a:r>
              <a:rPr lang="es-ES" dirty="0" err="1"/>
              <a:t>Practices</a:t>
            </a:r>
            <a:r>
              <a:rPr lang="es-ES" dirty="0"/>
              <a:t> </a:t>
            </a:r>
            <a:r>
              <a:rPr lang="es-ES" dirty="0" err="1"/>
              <a:t>examples</a:t>
            </a:r>
            <a:endParaRPr lang="es-ES" dirty="0"/>
          </a:p>
          <a:p>
            <a:endParaRPr lang="es-ES" dirty="0"/>
          </a:p>
          <a:p>
            <a:r>
              <a:rPr lang="es-ES" dirty="0" err="1"/>
              <a:t>Conclusion</a:t>
            </a:r>
            <a:endParaRPr lang="es-ES" dirty="0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E0F1F5E-C308-E93C-7E61-59DBD8A853A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6" name="Picture 5" descr="A stack of old books on a table&#10;&#10;Description automatically generated">
            <a:extLst>
              <a:ext uri="{FF2B5EF4-FFF2-40B4-BE49-F238E27FC236}">
                <a16:creationId xmlns:a16="http://schemas.microsoft.com/office/drawing/2014/main" id="{EE373946-ABC5-6795-61E2-26496DC05C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469" y="1536376"/>
            <a:ext cx="3000154" cy="199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8930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AFB662-A6CA-DED4-A8A8-522C52428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err="1"/>
              <a:t>Why</a:t>
            </a:r>
            <a:r>
              <a:rPr lang="es-ES" b="1" dirty="0"/>
              <a:t>? </a:t>
            </a:r>
            <a:r>
              <a:rPr lang="es-ES" dirty="0"/>
              <a:t>- ELIMINATION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D853008-D3EC-CA7C-1AF0-9AB8D66F464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r>
              <a:rPr lang="en-GB" sz="900" dirty="0"/>
              <a:t>https://</a:t>
            </a:r>
            <a:r>
              <a:rPr lang="en-GB" sz="900" dirty="0" err="1"/>
              <a:t>www.who.int</a:t>
            </a:r>
            <a:r>
              <a:rPr lang="en-GB" sz="900" dirty="0"/>
              <a:t>/publications/</a:t>
            </a:r>
            <a:r>
              <a:rPr lang="en-GB" sz="900" dirty="0" err="1"/>
              <a:t>i</a:t>
            </a:r>
            <a:r>
              <a:rPr lang="en-GB" sz="900" dirty="0"/>
              <a:t>/item/9789240028395</a:t>
            </a:r>
          </a:p>
          <a:p>
            <a:pPr>
              <a:buFont typeface="Arial" charset="0"/>
              <a:buNone/>
              <a:defRPr/>
            </a:pPr>
            <a:r>
              <a:rPr lang="es-ES" sz="900" dirty="0"/>
              <a:t>Polaris </a:t>
            </a:r>
            <a:r>
              <a:rPr lang="es-ES" sz="900" dirty="0" err="1"/>
              <a:t>Observatory</a:t>
            </a:r>
            <a:r>
              <a:rPr lang="es-ES" sz="900" dirty="0"/>
              <a:t> </a:t>
            </a:r>
            <a:r>
              <a:rPr lang="es-ES" sz="900" dirty="0" err="1"/>
              <a:t>Collaborators</a:t>
            </a:r>
            <a:r>
              <a:rPr lang="es-ES" sz="900" dirty="0"/>
              <a:t>. </a:t>
            </a:r>
            <a:r>
              <a:rPr lang="es-ES" sz="900" dirty="0" err="1"/>
              <a:t>Journal</a:t>
            </a:r>
            <a:r>
              <a:rPr lang="es-ES" sz="900" dirty="0"/>
              <a:t> </a:t>
            </a:r>
            <a:r>
              <a:rPr lang="es-ES" sz="900" dirty="0" err="1"/>
              <a:t>of</a:t>
            </a:r>
            <a:r>
              <a:rPr lang="es-ES" sz="900" dirty="0"/>
              <a:t> viral hepatitis. 2021;28(1):12-9. </a:t>
            </a:r>
            <a:r>
              <a:rPr lang="es-ES" sz="900" dirty="0" err="1"/>
              <a:t>Kondili</a:t>
            </a:r>
            <a:r>
              <a:rPr lang="es-ES" sz="900" dirty="0"/>
              <a:t> LA, </a:t>
            </a:r>
            <a:r>
              <a:rPr lang="es-ES" sz="900" dirty="0" err="1"/>
              <a:t>Craxi</a:t>
            </a:r>
            <a:r>
              <a:rPr lang="es-ES" sz="900" dirty="0"/>
              <a:t> A, </a:t>
            </a:r>
            <a:r>
              <a:rPr lang="es-ES" sz="900" dirty="0" err="1"/>
              <a:t>Aghemo</a:t>
            </a:r>
            <a:r>
              <a:rPr lang="es-ES" sz="900" dirty="0"/>
              <a:t> A. </a:t>
            </a:r>
            <a:r>
              <a:rPr lang="es-ES" sz="900" dirty="0" err="1"/>
              <a:t>Liver</a:t>
            </a:r>
            <a:r>
              <a:rPr lang="es-ES" sz="900" dirty="0"/>
              <a:t> </a:t>
            </a:r>
            <a:r>
              <a:rPr lang="es-ES" sz="900" dirty="0" err="1"/>
              <a:t>Int</a:t>
            </a:r>
            <a:r>
              <a:rPr lang="es-ES" sz="900" dirty="0"/>
              <a:t>. 2021;41(4):649-55</a:t>
            </a:r>
            <a:endParaRPr lang="en-ES" sz="900"/>
          </a:p>
        </p:txBody>
      </p:sp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0870D069-BCD7-ABC1-B276-C6A4022B8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2738" y="53975"/>
            <a:ext cx="3625850" cy="4646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E64963-1C4F-2578-6D75-61DB8BB07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3" y="2474913"/>
            <a:ext cx="4778375" cy="2287587"/>
          </a:xfrm>
        </p:spPr>
        <p:txBody>
          <a:bodyPr/>
          <a:lstStyle/>
          <a:p>
            <a:pPr marL="0" indent="0">
              <a:buFont typeface="Arial" charset="0"/>
              <a:buNone/>
              <a:defRPr/>
            </a:pP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recommended</a:t>
            </a:r>
            <a:r>
              <a:rPr lang="es-ES" dirty="0"/>
              <a:t> targets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b="1" i="1" dirty="0" err="1"/>
              <a:t>Polaris</a:t>
            </a:r>
            <a:r>
              <a:rPr lang="es-ES" b="1" i="1" dirty="0"/>
              <a:t> </a:t>
            </a:r>
            <a:r>
              <a:rPr lang="es-ES" b="1" i="1" dirty="0" err="1"/>
              <a:t>Observatory</a:t>
            </a:r>
            <a:r>
              <a:rPr lang="es-ES" b="1" i="1" dirty="0"/>
              <a:t> </a:t>
            </a:r>
            <a:r>
              <a:rPr lang="es-ES" b="1" i="1" dirty="0" err="1"/>
              <a:t>Collaborators</a:t>
            </a:r>
            <a:r>
              <a:rPr lang="es-ES" b="1" i="1" dirty="0"/>
              <a:t> </a:t>
            </a:r>
            <a:r>
              <a:rPr lang="es-ES" dirty="0"/>
              <a:t>are: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s-ES" b="1" dirty="0"/>
              <a:t>HCV new </a:t>
            </a:r>
            <a:r>
              <a:rPr lang="es-ES" b="1" dirty="0" err="1"/>
              <a:t>chronic</a:t>
            </a:r>
            <a:r>
              <a:rPr lang="es-ES" b="1" dirty="0"/>
              <a:t> cases </a:t>
            </a:r>
            <a:r>
              <a:rPr lang="es-ES" dirty="0"/>
              <a:t>≤5 per 100,000,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s-ES" b="1" dirty="0"/>
              <a:t>HCV </a:t>
            </a:r>
            <a:r>
              <a:rPr lang="es-ES" b="1" dirty="0" err="1"/>
              <a:t>mortality</a:t>
            </a:r>
            <a:r>
              <a:rPr lang="es-ES" b="1" dirty="0"/>
              <a:t> </a:t>
            </a:r>
            <a:r>
              <a:rPr lang="es-ES" dirty="0"/>
              <a:t>≤5 per 100,000, and </a:t>
            </a:r>
          </a:p>
          <a:p>
            <a:pPr>
              <a:buFont typeface="Wingdings" pitchFamily="2" charset="2"/>
              <a:buChar char="ü"/>
              <a:defRPr/>
            </a:pPr>
            <a:r>
              <a:rPr lang="es-ES" dirty="0" err="1"/>
              <a:t>demonstrate</a:t>
            </a:r>
            <a:r>
              <a:rPr lang="es-ES" dirty="0"/>
              <a:t> HCV </a:t>
            </a:r>
            <a:r>
              <a:rPr lang="es-ES" dirty="0" err="1"/>
              <a:t>year</a:t>
            </a:r>
            <a:r>
              <a:rPr lang="es-ES" dirty="0"/>
              <a:t>-to-</a:t>
            </a:r>
            <a:r>
              <a:rPr lang="es-ES" dirty="0" err="1"/>
              <a:t>year</a:t>
            </a:r>
            <a:r>
              <a:rPr lang="es-ES" dirty="0"/>
              <a:t> </a:t>
            </a:r>
            <a:r>
              <a:rPr lang="es-ES" dirty="0" err="1"/>
              <a:t>decrease</a:t>
            </a:r>
            <a:r>
              <a:rPr lang="es-ES" dirty="0"/>
              <a:t> in </a:t>
            </a:r>
            <a:r>
              <a:rPr lang="es-ES" b="1" dirty="0"/>
              <a:t>new</a:t>
            </a:r>
            <a:r>
              <a:rPr lang="es-ES" dirty="0"/>
              <a:t> </a:t>
            </a:r>
            <a:r>
              <a:rPr lang="es-ES" b="1" dirty="0"/>
              <a:t>HCV-</a:t>
            </a:r>
            <a:r>
              <a:rPr lang="es-ES" b="1" dirty="0" err="1"/>
              <a:t>related</a:t>
            </a:r>
            <a:r>
              <a:rPr lang="es-ES" b="1" dirty="0"/>
              <a:t> HCC </a:t>
            </a:r>
            <a:r>
              <a:rPr lang="es-ES" dirty="0"/>
              <a:t>cases. </a:t>
            </a:r>
          </a:p>
        </p:txBody>
      </p:sp>
      <p:grpSp>
        <p:nvGrpSpPr>
          <p:cNvPr id="12" name="Grupo 4">
            <a:extLst>
              <a:ext uri="{FF2B5EF4-FFF2-40B4-BE49-F238E27FC236}">
                <a16:creationId xmlns:a16="http://schemas.microsoft.com/office/drawing/2014/main" id="{DAF2DDCC-F8B7-8D9D-DC40-AE52A6458AA4}"/>
              </a:ext>
            </a:extLst>
          </p:cNvPr>
          <p:cNvGrpSpPr>
            <a:grpSpLocks noChangeAspect="1"/>
          </p:cNvGrpSpPr>
          <p:nvPr/>
        </p:nvGrpSpPr>
        <p:grpSpPr bwMode="auto">
          <a:xfrm rot="-5400000">
            <a:off x="-794544" y="3271045"/>
            <a:ext cx="2346325" cy="512762"/>
            <a:chOff x="62089" y="2313214"/>
            <a:chExt cx="2970973" cy="612412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11C3BF74-1072-CB91-E357-8AFD18479B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089" y="2313214"/>
              <a:ext cx="1290704" cy="61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D85ABCB7-0644-61D5-2835-B5CC9F1F01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2032" y="2313214"/>
              <a:ext cx="1531030" cy="612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Imagen 11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2A446837-BFE3-1DC5-A955-3363AF24D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54806" y="1162844"/>
            <a:ext cx="1438275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CC321980-4E7F-C800-2A05-936284F72A46}"/>
              </a:ext>
            </a:extLst>
          </p:cNvPr>
          <p:cNvSpPr txBox="1"/>
          <p:nvPr/>
        </p:nvSpPr>
        <p:spPr>
          <a:xfrm>
            <a:off x="603250" y="984250"/>
            <a:ext cx="33337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s-ES" sz="2000" b="1" dirty="0" err="1">
                <a:latin typeface="+mj-lt"/>
                <a:ea typeface="ＭＳ Ｐゴシック" charset="0"/>
                <a:cs typeface="ＭＳ Ｐゴシック" charset="0"/>
              </a:rPr>
              <a:t>Annual</a:t>
            </a:r>
            <a:r>
              <a:rPr lang="es-ES" sz="2000" b="1" dirty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s-ES" sz="2000" b="1" dirty="0" err="1">
                <a:latin typeface="+mj-lt"/>
                <a:ea typeface="ＭＳ Ｐゴシック" charset="0"/>
                <a:cs typeface="ＭＳ Ｐゴシック" charset="0"/>
              </a:rPr>
              <a:t>Incidence</a:t>
            </a:r>
            <a:r>
              <a:rPr lang="es-ES" sz="2000" b="1" dirty="0">
                <a:latin typeface="+mj-lt"/>
                <a:ea typeface="ＭＳ Ｐゴシック" charset="0"/>
                <a:cs typeface="ＭＳ Ｐゴシック" charset="0"/>
              </a:rPr>
              <a:t>: </a:t>
            </a:r>
            <a:r>
              <a:rPr lang="es-ES" sz="2000" b="1" u="sng" dirty="0">
                <a:latin typeface="+mj-lt"/>
                <a:ea typeface="ＭＳ Ｐゴシック" charset="0"/>
                <a:cs typeface="ＭＳ Ｐゴシック" charset="0"/>
              </a:rPr>
              <a:t>&lt;</a:t>
            </a:r>
            <a:r>
              <a:rPr lang="es-ES" sz="2000" b="1" dirty="0">
                <a:latin typeface="+mj-lt"/>
                <a:ea typeface="ＭＳ Ｐゴシック" charset="0"/>
                <a:cs typeface="ＭＳ Ｐゴシック" charset="0"/>
              </a:rPr>
              <a:t>5/100,000</a:t>
            </a:r>
          </a:p>
          <a:p>
            <a:pPr eaLnBrk="1" hangingPunct="1">
              <a:defRPr/>
            </a:pPr>
            <a:r>
              <a:rPr lang="es-ES" sz="2000" dirty="0" err="1">
                <a:latin typeface="+mj-lt"/>
                <a:ea typeface="ＭＳ Ｐゴシック" charset="0"/>
                <a:cs typeface="ＭＳ Ｐゴシック" charset="0"/>
              </a:rPr>
              <a:t>Annual</a:t>
            </a:r>
            <a:r>
              <a:rPr lang="es-ES" sz="2000" dirty="0">
                <a:latin typeface="+mj-lt"/>
                <a:ea typeface="ＭＳ Ｐゴシック" charset="0"/>
                <a:cs typeface="ＭＳ Ｐゴシック" charset="0"/>
              </a:rPr>
              <a:t> </a:t>
            </a:r>
            <a:r>
              <a:rPr lang="es-ES" sz="2000" dirty="0" err="1">
                <a:latin typeface="+mj-lt"/>
                <a:ea typeface="ＭＳ Ｐゴシック" charset="0"/>
                <a:cs typeface="ＭＳ Ｐゴシック" charset="0"/>
              </a:rPr>
              <a:t>Mortality</a:t>
            </a:r>
            <a:r>
              <a:rPr lang="es-ES" sz="2000" dirty="0">
                <a:latin typeface="+mj-lt"/>
                <a:ea typeface="ＭＳ Ｐゴシック" charset="0"/>
                <a:cs typeface="ＭＳ Ｐゴシック" charset="0"/>
              </a:rPr>
              <a:t>: </a:t>
            </a:r>
            <a:r>
              <a:rPr lang="es-ES" sz="2000" u="sng" dirty="0">
                <a:latin typeface="+mj-lt"/>
                <a:ea typeface="ＭＳ Ｐゴシック" charset="0"/>
                <a:cs typeface="ＭＳ Ｐゴシック" charset="0"/>
              </a:rPr>
              <a:t>&lt;</a:t>
            </a:r>
            <a:r>
              <a:rPr lang="es-ES" sz="2000" dirty="0">
                <a:latin typeface="+mj-lt"/>
                <a:ea typeface="ＭＳ Ｐゴシック" charset="0"/>
                <a:cs typeface="ＭＳ Ｐゴシック" charset="0"/>
              </a:rPr>
              <a:t>2/100,000</a:t>
            </a:r>
          </a:p>
        </p:txBody>
      </p:sp>
    </p:spTree>
    <p:extLst>
      <p:ext uri="{BB962C8B-B14F-4D97-AF65-F5344CB8AC3E}">
        <p14:creationId xmlns:p14="http://schemas.microsoft.com/office/powerpoint/2010/main" val="3533723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DBF162-418C-E0AB-A413-D997E3546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b="1" dirty="0" err="1"/>
              <a:t>How</a:t>
            </a:r>
            <a:r>
              <a:rPr lang="es-ES" b="1" dirty="0"/>
              <a:t>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D6D0370-706F-4604-8603-BF909DBE37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647434"/>
            <a:ext cx="8229600" cy="505221"/>
          </a:xfrm>
        </p:spPr>
        <p:txBody>
          <a:bodyPr/>
          <a:lstStyle/>
          <a:p>
            <a:pPr marL="0" indent="0">
              <a:buNone/>
            </a:pPr>
            <a:r>
              <a:rPr lang="es-ES" dirty="0"/>
              <a:t>Hepatitis C </a:t>
            </a:r>
            <a:r>
              <a:rPr lang="es-ES" dirty="0" err="1"/>
              <a:t>management</a:t>
            </a:r>
            <a:r>
              <a:rPr lang="es-ES" dirty="0"/>
              <a:t>: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09B7FA3-FF2D-A3B1-2275-1241B43521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US" sz="1000" kern="1200" dirty="0">
                <a:solidFill>
                  <a:schemeClr val="tx1"/>
                </a:solidFill>
                <a:ea typeface="+mn-ea"/>
                <a:cs typeface="+mn-cs"/>
              </a:rPr>
              <a:t>Crespo J, et al. Rev </a:t>
            </a:r>
            <a:r>
              <a:rPr lang="en-US" sz="1000" kern="1200" dirty="0" err="1">
                <a:solidFill>
                  <a:schemeClr val="tx1"/>
                </a:solidFill>
                <a:ea typeface="+mn-ea"/>
                <a:cs typeface="+mn-cs"/>
              </a:rPr>
              <a:t>Esp</a:t>
            </a:r>
            <a:r>
              <a:rPr lang="en-US" sz="1000" kern="1200" dirty="0">
                <a:solidFill>
                  <a:schemeClr val="tx1"/>
                </a:solidFill>
                <a:ea typeface="+mn-ea"/>
                <a:cs typeface="+mn-cs"/>
              </a:rPr>
              <a:t> </a:t>
            </a:r>
            <a:r>
              <a:rPr lang="en-US" sz="1000" kern="1200" dirty="0" err="1">
                <a:solidFill>
                  <a:schemeClr val="tx1"/>
                </a:solidFill>
                <a:ea typeface="+mn-ea"/>
                <a:cs typeface="+mn-cs"/>
              </a:rPr>
              <a:t>Enferm</a:t>
            </a:r>
            <a:r>
              <a:rPr lang="en-US" sz="1000" kern="1200" dirty="0">
                <a:solidFill>
                  <a:schemeClr val="tx1"/>
                </a:solidFill>
                <a:ea typeface="+mn-ea"/>
                <a:cs typeface="+mn-cs"/>
              </a:rPr>
              <a:t> Dig. 2019; 111(11): 862-73.  / </a:t>
            </a:r>
            <a:r>
              <a:rPr lang="en-US" sz="1000" dirty="0">
                <a:ea typeface="+mn-ea"/>
                <a:cs typeface="+mn-cs"/>
              </a:rPr>
              <a:t>Gastroenterol Hepatol 2019</a:t>
            </a:r>
          </a:p>
          <a:p>
            <a:r>
              <a:rPr lang="en-GB" dirty="0">
                <a:solidFill>
                  <a:srgbClr val="000000"/>
                </a:solidFill>
                <a:effectLst/>
                <a:latin typeface="Helvetica" pitchFamily="2" charset="0"/>
              </a:rPr>
              <a:t>Winter RJ, et al. Med J Aust. 2023;218(5):231-7.</a:t>
            </a:r>
          </a:p>
        </p:txBody>
      </p:sp>
      <p:pic>
        <p:nvPicPr>
          <p:cNvPr id="5" name="Imagen 2">
            <a:extLst>
              <a:ext uri="{FF2B5EF4-FFF2-40B4-BE49-F238E27FC236}">
                <a16:creationId xmlns:a16="http://schemas.microsoft.com/office/drawing/2014/main" id="{3A6CBDFA-5E4E-4C8D-E4C2-4298BE34C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685" y="1033289"/>
            <a:ext cx="3939959" cy="1538460"/>
          </a:xfrm>
          <a:prstGeom prst="rect">
            <a:avLst/>
          </a:prstGeom>
        </p:spPr>
      </p:pic>
      <p:pic>
        <p:nvPicPr>
          <p:cNvPr id="6" name="Imagen 4">
            <a:extLst>
              <a:ext uri="{FF2B5EF4-FFF2-40B4-BE49-F238E27FC236}">
                <a16:creationId xmlns:a16="http://schemas.microsoft.com/office/drawing/2014/main" id="{42EB3FFD-4C98-EF9C-FC92-0A2AC97525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685" y="2670072"/>
            <a:ext cx="3939959" cy="1956074"/>
          </a:xfrm>
          <a:prstGeom prst="rect">
            <a:avLst/>
          </a:prstGeom>
        </p:spPr>
      </p:pic>
      <p:pic>
        <p:nvPicPr>
          <p:cNvPr id="8" name="Picture 7" descr="A white cover with blue text and red and green text&#10;&#10;Description automatically generated">
            <a:extLst>
              <a:ext uri="{FF2B5EF4-FFF2-40B4-BE49-F238E27FC236}">
                <a16:creationId xmlns:a16="http://schemas.microsoft.com/office/drawing/2014/main" id="{8EDF2FE2-61F8-11BA-04F6-F6C7C133FA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1094934"/>
            <a:ext cx="4331813" cy="3453168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608437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4B1B99-32E0-7E9D-4AE9-3AAC4E0206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Prison as an </a:t>
            </a:r>
            <a:r>
              <a:rPr lang="en-ES" b="1" dirty="0"/>
              <a:t>OPPORTUNITY</a:t>
            </a:r>
            <a:r>
              <a:rPr lang="en-ES" dirty="0"/>
              <a:t> for HEALTH 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80E32-60D6-6154-B954-73F51D9EA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78" y="666072"/>
            <a:ext cx="4630708" cy="2052124"/>
          </a:xfrm>
        </p:spPr>
        <p:txBody>
          <a:bodyPr anchor="ctr"/>
          <a:lstStyle/>
          <a:p>
            <a:pPr>
              <a:buFont typeface="Wingdings" pitchFamily="2" charset="2"/>
              <a:buChar char="Ø"/>
            </a:pPr>
            <a:r>
              <a:rPr lang="en-ES" sz="1800" dirty="0"/>
              <a:t>Features of the prison setting: </a:t>
            </a:r>
          </a:p>
          <a:p>
            <a:pPr lvl="1" indent="-342900">
              <a:spcBef>
                <a:spcPts val="576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1800" dirty="0">
                <a:cs typeface="Calibri" panose="020F0502020204030204" pitchFamily="34" charset="0"/>
              </a:rPr>
              <a:t>Unique physical structure.</a:t>
            </a:r>
          </a:p>
          <a:p>
            <a:pPr lvl="1" indent="-342900">
              <a:lnSpc>
                <a:spcPct val="110000"/>
              </a:lnSpc>
              <a:spcBef>
                <a:spcPts val="576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Calibri" panose="020F0502020204030204" pitchFamily="34" charset="0"/>
              </a:rPr>
              <a:t>Predominantly short stay/Frequent movements.</a:t>
            </a:r>
          </a:p>
          <a:p>
            <a:pPr lvl="1" indent="-342900">
              <a:lnSpc>
                <a:spcPct val="110000"/>
              </a:lnSpc>
              <a:spcBef>
                <a:spcPts val="576"/>
              </a:spcBef>
              <a:buClr>
                <a:schemeClr val="tx1"/>
              </a:buClr>
              <a:buSzPct val="125000"/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cs typeface="Calibri" panose="020F0502020204030204" pitchFamily="34" charset="0"/>
              </a:rPr>
              <a:t>High rates of addiction and mental health disorders.</a:t>
            </a:r>
            <a:endParaRPr lang="en-US" sz="18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424CC-6600-7C22-B10A-DE95827D808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43738" y="4746166"/>
            <a:ext cx="6900262" cy="455803"/>
          </a:xfrm>
        </p:spPr>
        <p:txBody>
          <a:bodyPr anchor="ctr"/>
          <a:lstStyle/>
          <a:p>
            <a:r>
              <a:rPr lang="es-ES" sz="900" dirty="0"/>
              <a:t>Crespo J, et al  </a:t>
            </a:r>
            <a:r>
              <a:rPr lang="es-ES" sz="900" dirty="0" err="1"/>
              <a:t>Cur</a:t>
            </a:r>
            <a:r>
              <a:rPr lang="es-ES" sz="900" dirty="0"/>
              <a:t> </a:t>
            </a:r>
            <a:r>
              <a:rPr lang="es-ES" sz="900" dirty="0" err="1"/>
              <a:t>Hepat</a:t>
            </a:r>
            <a:r>
              <a:rPr lang="es-ES" sz="900" dirty="0"/>
              <a:t> </a:t>
            </a:r>
            <a:r>
              <a:rPr lang="es-ES" sz="900" dirty="0" err="1"/>
              <a:t>Reports</a:t>
            </a:r>
            <a:r>
              <a:rPr lang="es-ES" sz="900" dirty="0"/>
              <a:t>. 2019;18(2):259-67. </a:t>
            </a:r>
            <a:r>
              <a:rPr lang="en-US" sz="900" dirty="0"/>
              <a:t>de </a:t>
            </a:r>
            <a:r>
              <a:rPr lang="en-US" sz="900" dirty="0" err="1"/>
              <a:t>Viggiani</a:t>
            </a:r>
            <a:r>
              <a:rPr lang="en-US" sz="900" dirty="0"/>
              <a:t> N. Sociology of Health &amp; Illness 2007;29:115-35 </a:t>
            </a:r>
            <a:r>
              <a:rPr lang="en-GB" sz="900" dirty="0">
                <a:solidFill>
                  <a:srgbClr val="000000"/>
                </a:solidFill>
                <a:effectLst/>
              </a:rPr>
              <a:t>Crespo J, et al. Rev Esp. de </a:t>
            </a:r>
            <a:r>
              <a:rPr lang="en-GB" sz="900" dirty="0">
                <a:solidFill>
                  <a:srgbClr val="000000"/>
                </a:solidFill>
              </a:rPr>
              <a:t>S</a:t>
            </a:r>
            <a:r>
              <a:rPr lang="en-GB" sz="900" dirty="0">
                <a:solidFill>
                  <a:srgbClr val="000000"/>
                </a:solidFill>
                <a:effectLst/>
              </a:rPr>
              <a:t>an </a:t>
            </a:r>
            <a:r>
              <a:rPr lang="en-GB" sz="900" dirty="0" err="1">
                <a:solidFill>
                  <a:srgbClr val="000000"/>
                </a:solidFill>
              </a:rPr>
              <a:t>P</a:t>
            </a:r>
            <a:r>
              <a:rPr lang="en-GB" sz="900" dirty="0" err="1">
                <a:solidFill>
                  <a:srgbClr val="000000"/>
                </a:solidFill>
                <a:effectLst/>
              </a:rPr>
              <a:t>enit</a:t>
            </a:r>
            <a:r>
              <a:rPr lang="en-GB" sz="900" dirty="0">
                <a:solidFill>
                  <a:srgbClr val="000000"/>
                </a:solidFill>
                <a:effectLst/>
              </a:rPr>
              <a:t>. 2017;19(3):70-3. Akiyama MJ, et al. Lancet Gastro Hepatol. 2021;6(5):391-400 </a:t>
            </a:r>
            <a:r>
              <a:rPr lang="en-GB" sz="900" dirty="0" err="1"/>
              <a:t>Kamarulzaman</a:t>
            </a:r>
            <a:r>
              <a:rPr lang="en-GB" sz="900" dirty="0"/>
              <a:t> A, et al. Lancet. 2016;388(10049):1115-26.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AD1C42-A292-A38D-40CD-5C936BEA7A4E}"/>
              </a:ext>
            </a:extLst>
          </p:cNvPr>
          <p:cNvGrpSpPr/>
          <p:nvPr/>
        </p:nvGrpSpPr>
        <p:grpSpPr>
          <a:xfrm>
            <a:off x="4254003" y="939103"/>
            <a:ext cx="4751978" cy="3432514"/>
            <a:chOff x="4263835" y="638523"/>
            <a:chExt cx="4751978" cy="343251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F3CA529-9410-5EED-6CE3-C93ADFB918E7}"/>
                </a:ext>
              </a:extLst>
            </p:cNvPr>
            <p:cNvGrpSpPr/>
            <p:nvPr/>
          </p:nvGrpSpPr>
          <p:grpSpPr>
            <a:xfrm>
              <a:off x="4263835" y="638523"/>
              <a:ext cx="4751978" cy="1366023"/>
              <a:chOff x="525403" y="3448986"/>
              <a:chExt cx="4751978" cy="1366023"/>
            </a:xfrm>
          </p:grpSpPr>
          <p:sp>
            <p:nvSpPr>
              <p:cNvPr id="5" name="Freeform: Shape 11">
                <a:extLst>
                  <a:ext uri="{FF2B5EF4-FFF2-40B4-BE49-F238E27FC236}">
                    <a16:creationId xmlns:a16="http://schemas.microsoft.com/office/drawing/2014/main" id="{B6B874CF-0744-D61C-CBD8-F61AD26DF5F9}"/>
                  </a:ext>
                </a:extLst>
              </p:cNvPr>
              <p:cNvSpPr/>
              <p:nvPr/>
            </p:nvSpPr>
            <p:spPr>
              <a:xfrm>
                <a:off x="852759" y="3772986"/>
                <a:ext cx="4424622" cy="1042023"/>
              </a:xfrm>
              <a:custGeom>
                <a:avLst/>
                <a:gdLst>
                  <a:gd name="connsiteX0" fmla="*/ 0 w 2322611"/>
                  <a:gd name="connsiteY0" fmla="*/ 0 h 1393567"/>
                  <a:gd name="connsiteX1" fmla="*/ 2322611 w 2322611"/>
                  <a:gd name="connsiteY1" fmla="*/ 0 h 1393567"/>
                  <a:gd name="connsiteX2" fmla="*/ 2322611 w 2322611"/>
                  <a:gd name="connsiteY2" fmla="*/ 1393567 h 1393567"/>
                  <a:gd name="connsiteX3" fmla="*/ 0 w 2322611"/>
                  <a:gd name="connsiteY3" fmla="*/ 1393567 h 1393567"/>
                  <a:gd name="connsiteX4" fmla="*/ 0 w 2322611"/>
                  <a:gd name="connsiteY4" fmla="*/ 0 h 139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2611" h="1393567">
                    <a:moveTo>
                      <a:pt x="0" y="0"/>
                    </a:moveTo>
                    <a:lnTo>
                      <a:pt x="2322611" y="0"/>
                    </a:lnTo>
                    <a:lnTo>
                      <a:pt x="2322611" y="1393567"/>
                    </a:lnTo>
                    <a:lnTo>
                      <a:pt x="0" y="139356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algn="ctr" defTabSz="711182">
                  <a:spcAft>
                    <a:spcPct val="35000"/>
                  </a:spcAft>
                  <a:defRPr/>
                </a:pPr>
                <a:r>
                  <a:rPr lang="en-GB" sz="2000" dirty="0">
                    <a:solidFill>
                      <a:prstClr val="white"/>
                    </a:solidFill>
                    <a:latin typeface="+mj-lt"/>
                  </a:rPr>
                  <a:t>Prisons provide an </a:t>
                </a:r>
                <a:r>
                  <a:rPr lang="en-GB" sz="2000" b="1" dirty="0">
                    <a:solidFill>
                      <a:prstClr val="white"/>
                    </a:solidFill>
                    <a:latin typeface="+mj-lt"/>
                  </a:rPr>
                  <a:t>opportunity</a:t>
                </a:r>
                <a:r>
                  <a:rPr lang="en-GB" sz="2000" dirty="0">
                    <a:solidFill>
                      <a:prstClr val="white"/>
                    </a:solidFill>
                    <a:latin typeface="+mj-lt"/>
                  </a:rPr>
                  <a:t> </a:t>
                </a:r>
                <a:br>
                  <a:rPr lang="en-GB" sz="2000" dirty="0">
                    <a:solidFill>
                      <a:prstClr val="white"/>
                    </a:solidFill>
                    <a:latin typeface="+mj-lt"/>
                  </a:rPr>
                </a:br>
                <a:r>
                  <a:rPr lang="en-GB" sz="2000" dirty="0">
                    <a:solidFill>
                      <a:prstClr val="white"/>
                    </a:solidFill>
                    <a:latin typeface="+mj-lt"/>
                  </a:rPr>
                  <a:t>to </a:t>
                </a:r>
                <a:r>
                  <a:rPr lang="en-GB" sz="2000" b="1" dirty="0">
                    <a:solidFill>
                      <a:prstClr val="white"/>
                    </a:solidFill>
                    <a:latin typeface="+mj-lt"/>
                  </a:rPr>
                  <a:t>engage</a:t>
                </a:r>
                <a:r>
                  <a:rPr lang="en-GB" sz="2000" dirty="0">
                    <a:solidFill>
                      <a:prstClr val="white"/>
                    </a:solidFill>
                    <a:latin typeface="+mj-lt"/>
                  </a:rPr>
                  <a:t> marginalised individuals into healthcare</a:t>
                </a:r>
              </a:p>
            </p:txBody>
          </p:sp>
          <p:pic>
            <p:nvPicPr>
              <p:cNvPr id="6" name="Graphic 28" descr="Medical">
                <a:extLst>
                  <a:ext uri="{FF2B5EF4-FFF2-40B4-BE49-F238E27FC236}">
                    <a16:creationId xmlns:a16="http://schemas.microsoft.com/office/drawing/2014/main" id="{77800B21-18FE-FFDC-E055-EE0F863E05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525403" y="3448986"/>
                <a:ext cx="635521" cy="648000"/>
              </a:xfrm>
              <a:prstGeom prst="rect">
                <a:avLst/>
              </a:prstGeom>
            </p:spPr>
          </p:pic>
        </p:grpSp>
        <p:sp>
          <p:nvSpPr>
            <p:cNvPr id="7" name="Arrow: Chevron 40">
              <a:extLst>
                <a:ext uri="{FF2B5EF4-FFF2-40B4-BE49-F238E27FC236}">
                  <a16:creationId xmlns:a16="http://schemas.microsoft.com/office/drawing/2014/main" id="{8073F92F-548B-F51E-E8D1-1CFD0C2028A1}"/>
                </a:ext>
              </a:extLst>
            </p:cNvPr>
            <p:cNvSpPr/>
            <p:nvPr/>
          </p:nvSpPr>
          <p:spPr>
            <a:xfrm rot="5400000">
              <a:off x="6501860" y="1316965"/>
              <a:ext cx="603283" cy="2046806"/>
            </a:xfrm>
            <a:prstGeom prst="chevron">
              <a:avLst/>
            </a:prstGeom>
            <a:solidFill>
              <a:schemeClr val="accent2"/>
            </a:solidFill>
            <a:ln w="19050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lnSpc>
                  <a:spcPct val="90000"/>
                </a:lnSpc>
                <a:defRPr/>
              </a:pPr>
              <a:endParaRPr lang="en-GB" dirty="0">
                <a:solidFill>
                  <a:prstClr val="black"/>
                </a:solidFill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391D06-F455-05E3-F822-334FEE72F019}"/>
                </a:ext>
              </a:extLst>
            </p:cNvPr>
            <p:cNvGrpSpPr/>
            <p:nvPr/>
          </p:nvGrpSpPr>
          <p:grpSpPr>
            <a:xfrm>
              <a:off x="4327574" y="2513442"/>
              <a:ext cx="4688239" cy="1557595"/>
              <a:chOff x="4442311" y="3581334"/>
              <a:chExt cx="4688239" cy="1557595"/>
            </a:xfrm>
          </p:grpSpPr>
          <p:sp>
            <p:nvSpPr>
              <p:cNvPr id="8" name="Freeform: Shape 42">
                <a:extLst>
                  <a:ext uri="{FF2B5EF4-FFF2-40B4-BE49-F238E27FC236}">
                    <a16:creationId xmlns:a16="http://schemas.microsoft.com/office/drawing/2014/main" id="{D01AA50D-EC4B-8B17-B43F-C1FE55B1B3D7}"/>
                  </a:ext>
                </a:extLst>
              </p:cNvPr>
              <p:cNvSpPr/>
              <p:nvPr/>
            </p:nvSpPr>
            <p:spPr>
              <a:xfrm>
                <a:off x="4715474" y="3772986"/>
                <a:ext cx="4415076" cy="1365943"/>
              </a:xfrm>
              <a:custGeom>
                <a:avLst/>
                <a:gdLst>
                  <a:gd name="connsiteX0" fmla="*/ 0 w 2322611"/>
                  <a:gd name="connsiteY0" fmla="*/ 0 h 1393567"/>
                  <a:gd name="connsiteX1" fmla="*/ 2322611 w 2322611"/>
                  <a:gd name="connsiteY1" fmla="*/ 0 h 1393567"/>
                  <a:gd name="connsiteX2" fmla="*/ 2322611 w 2322611"/>
                  <a:gd name="connsiteY2" fmla="*/ 1393567 h 1393567"/>
                  <a:gd name="connsiteX3" fmla="*/ 0 w 2322611"/>
                  <a:gd name="connsiteY3" fmla="*/ 1393567 h 1393567"/>
                  <a:gd name="connsiteX4" fmla="*/ 0 w 2322611"/>
                  <a:gd name="connsiteY4" fmla="*/ 0 h 139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2611" h="1393567">
                    <a:moveTo>
                      <a:pt x="0" y="0"/>
                    </a:moveTo>
                    <a:lnTo>
                      <a:pt x="2322611" y="0"/>
                    </a:lnTo>
                    <a:lnTo>
                      <a:pt x="2322611" y="1393567"/>
                    </a:lnTo>
                    <a:lnTo>
                      <a:pt x="0" y="1393567"/>
                    </a:lnTo>
                    <a:lnTo>
                      <a:pt x="0" y="0"/>
                    </a:lnTo>
                    <a:close/>
                  </a:path>
                </a:pathLst>
              </a:cu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algn="ctr" defTabSz="711182">
                  <a:spcAft>
                    <a:spcPct val="35000"/>
                  </a:spcAft>
                  <a:defRPr/>
                </a:pPr>
                <a:r>
                  <a:rPr lang="en-GB" sz="2000" dirty="0">
                    <a:solidFill>
                      <a:prstClr val="white"/>
                    </a:solidFill>
                    <a:latin typeface="+mj-lt"/>
                  </a:rPr>
                  <a:t>Curing people of HCV in prison may </a:t>
                </a:r>
                <a:r>
                  <a:rPr lang="en-GB" sz="2000" b="1" dirty="0">
                    <a:solidFill>
                      <a:prstClr val="white"/>
                    </a:solidFill>
                    <a:latin typeface="+mj-lt"/>
                  </a:rPr>
                  <a:t>positively impact HCV epidemiology </a:t>
                </a:r>
                <a:br>
                  <a:rPr lang="en-GB" sz="2000" dirty="0">
                    <a:solidFill>
                      <a:prstClr val="white"/>
                    </a:solidFill>
                    <a:latin typeface="+mj-lt"/>
                  </a:rPr>
                </a:br>
                <a:r>
                  <a:rPr lang="en-GB" sz="2000" dirty="0">
                    <a:solidFill>
                      <a:prstClr val="white"/>
                    </a:solidFill>
                    <a:latin typeface="+mj-lt"/>
                  </a:rPr>
                  <a:t>in the prison and wider community </a:t>
                </a:r>
              </a:p>
            </p:txBody>
          </p: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FF8C9F5-9459-7AF7-8A57-464E6E01B03D}"/>
                  </a:ext>
                </a:extLst>
              </p:cNvPr>
              <p:cNvGrpSpPr/>
              <p:nvPr/>
            </p:nvGrpSpPr>
            <p:grpSpPr>
              <a:xfrm>
                <a:off x="4442311" y="3581334"/>
                <a:ext cx="578481" cy="589841"/>
                <a:chOff x="4442311" y="3581334"/>
                <a:chExt cx="578481" cy="589841"/>
              </a:xfrm>
            </p:grpSpPr>
            <p:sp>
              <p:nvSpPr>
                <p:cNvPr id="9" name="Oval 49">
                  <a:extLst>
                    <a:ext uri="{FF2B5EF4-FFF2-40B4-BE49-F238E27FC236}">
                      <a16:creationId xmlns:a16="http://schemas.microsoft.com/office/drawing/2014/main" id="{F3FBA69D-136E-61B4-5463-D971BA90BAD6}"/>
                    </a:ext>
                  </a:extLst>
                </p:cNvPr>
                <p:cNvSpPr/>
                <p:nvPr/>
              </p:nvSpPr>
              <p:spPr bwMode="auto">
                <a:xfrm>
                  <a:off x="4442311" y="3581334"/>
                  <a:ext cx="578481" cy="589841"/>
                </a:xfrm>
                <a:prstGeom prst="ellipse">
                  <a:avLst/>
                </a:prstGeom>
                <a:solidFill>
                  <a:schemeClr val="bg1"/>
                </a:solidFill>
                <a:ln w="28575" cap="flat" cmpd="sng" algn="ctr">
                  <a:solidFill>
                    <a:schemeClr val="bg1">
                      <a:lumMod val="5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defTabSz="914377">
                    <a:defRPr/>
                  </a:pPr>
                  <a:endParaRPr lang="en-GB" kern="0" dirty="0">
                    <a:solidFill>
                      <a:prstClr val="black"/>
                    </a:solidFill>
                    <a:ea typeface="ヒラギノ角ゴ Pro W3" pitchFamily="-65" charset="-128"/>
                    <a:cs typeface="ヒラギノ角ゴ Pro W3" pitchFamily="-65" charset="-128"/>
                  </a:endParaRPr>
                </a:p>
              </p:txBody>
            </p:sp>
            <p:pic>
              <p:nvPicPr>
                <p:cNvPr id="10" name="Picture 47">
                  <a:extLst>
                    <a:ext uri="{FF2B5EF4-FFF2-40B4-BE49-F238E27FC236}">
                      <a16:creationId xmlns:a16="http://schemas.microsoft.com/office/drawing/2014/main" id="{E8F7881F-1213-E00E-9345-8820C7B3D5C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540653" y="3690160"/>
                  <a:ext cx="391576" cy="381662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</p:grpSp>
      </p:grpSp>
      <p:pic>
        <p:nvPicPr>
          <p:cNvPr id="16" name="Picture 15" descr="A diagram of a prison&#10;&#10;Description automatically generated">
            <a:extLst>
              <a:ext uri="{FF2B5EF4-FFF2-40B4-BE49-F238E27FC236}">
                <a16:creationId xmlns:a16="http://schemas.microsoft.com/office/drawing/2014/main" id="{B5E38DD6-94B4-DF2F-6514-E91CD8D666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71433" y="2694041"/>
            <a:ext cx="2307914" cy="205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46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B176F-114D-AABC-FA6C-FFA959B39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The OPPORTUNITY starts with political will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E0BD81-AEA2-21ED-D6F0-3AB7CD8955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pPr algn="r"/>
            <a:r>
              <a:rPr lang="en-GB" sz="1000" dirty="0"/>
              <a:t>WHO. Access to hepatitis C testing and treatment for people who use drugs and people in prisons – a global perspective. 2019. </a:t>
            </a:r>
          </a:p>
          <a:p>
            <a:pPr algn="r"/>
            <a:r>
              <a:rPr lang="en-GB" sz="1000" dirty="0"/>
              <a:t>Available at: </a:t>
            </a:r>
            <a:r>
              <a:rPr lang="en-GB" sz="1000" dirty="0">
                <a:hlinkClick r:id="rId2"/>
              </a:rPr>
              <a:t>https://www.who.int/hepatitis/publications/idu-prison-access-hepatitis-c/en/</a:t>
            </a:r>
            <a:r>
              <a:rPr lang="en-GB" sz="1000" dirty="0"/>
              <a:t>. Accessed September 2019. </a:t>
            </a:r>
          </a:p>
        </p:txBody>
      </p:sp>
      <p:pic>
        <p:nvPicPr>
          <p:cNvPr id="5" name="Imagen 18">
            <a:extLst>
              <a:ext uri="{FF2B5EF4-FFF2-40B4-BE49-F238E27FC236}">
                <a16:creationId xmlns:a16="http://schemas.microsoft.com/office/drawing/2014/main" id="{D11C4F2C-A2F9-36A2-795B-F1D019FE9F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341" t="19078" r="1569" b="10099"/>
          <a:stretch/>
        </p:blipFill>
        <p:spPr>
          <a:xfrm>
            <a:off x="375308" y="1035904"/>
            <a:ext cx="8513745" cy="35668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59B54D-41C1-1899-FA94-8CC9CD672F61}"/>
              </a:ext>
            </a:extLst>
          </p:cNvPr>
          <p:cNvSpPr txBox="1"/>
          <p:nvPr/>
        </p:nvSpPr>
        <p:spPr>
          <a:xfrm>
            <a:off x="521306" y="635794"/>
            <a:ext cx="29125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000" dirty="0">
                <a:latin typeface="+mj-lt"/>
              </a:rPr>
              <a:t>Regional or National Plans</a:t>
            </a:r>
          </a:p>
        </p:txBody>
      </p:sp>
    </p:spTree>
    <p:extLst>
      <p:ext uri="{BB962C8B-B14F-4D97-AF65-F5344CB8AC3E}">
        <p14:creationId xmlns:p14="http://schemas.microsoft.com/office/powerpoint/2010/main" val="1373538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3FD46-51E8-F36D-3370-6BD5D84EF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ES" dirty="0"/>
              <a:t>Including the penitentiary setting in National Plan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5FF4DB-0C95-62D9-CB50-AA06DC91B23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anchor="ctr"/>
          <a:lstStyle/>
          <a:p>
            <a:r>
              <a:rPr lang="en-GB" dirty="0"/>
              <a:t>1. https://www.health.gov.au/sites/default/files/documents/2022/06/fifth-national-hepatitis-c-strategy-2018-2022.pdf</a:t>
            </a:r>
          </a:p>
          <a:p>
            <a:r>
              <a:rPr lang="en-GB" dirty="0"/>
              <a:t>2. https://</a:t>
            </a:r>
            <a:r>
              <a:rPr lang="en-GB" dirty="0" err="1"/>
              <a:t>www.canhepc.ca</a:t>
            </a:r>
            <a:r>
              <a:rPr lang="en-GB" dirty="0"/>
              <a:t>/sites/default/files/media/documents/blueprint_hcv_2019_05.pdf</a:t>
            </a:r>
            <a:endParaRPr lang="en-E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BCBA7D7-2A4F-CFD8-438A-5DA0D91F8DE3}"/>
              </a:ext>
            </a:extLst>
          </p:cNvPr>
          <p:cNvGrpSpPr/>
          <p:nvPr/>
        </p:nvGrpSpPr>
        <p:grpSpPr>
          <a:xfrm>
            <a:off x="63028" y="839897"/>
            <a:ext cx="4376949" cy="3427864"/>
            <a:chOff x="658181" y="2031018"/>
            <a:chExt cx="4468888" cy="353226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041E886-A9AC-CC91-1C9D-DD9844FF0C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181" y="2540440"/>
              <a:ext cx="2143679" cy="3022841"/>
            </a:xfrm>
            <a:prstGeom prst="rect">
              <a:avLst/>
            </a:prstGeom>
          </p:spPr>
        </p:pic>
        <p:pic>
          <p:nvPicPr>
            <p:cNvPr id="6" name="Picture 7" descr="A drawing of a face&#10;&#10;Description automatically generated">
              <a:extLst>
                <a:ext uri="{FF2B5EF4-FFF2-40B4-BE49-F238E27FC236}">
                  <a16:creationId xmlns:a16="http://schemas.microsoft.com/office/drawing/2014/main" id="{10B85A1B-DCE2-2DE5-1BC1-5D1A206B3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0465" y="2031018"/>
              <a:ext cx="900000" cy="900000"/>
            </a:xfrm>
            <a:prstGeom prst="rect">
              <a:avLst/>
            </a:prstGeom>
          </p:spPr>
        </p:pic>
        <p:sp>
          <p:nvSpPr>
            <p:cNvPr id="9" name="Rectangle 13">
              <a:extLst>
                <a:ext uri="{FF2B5EF4-FFF2-40B4-BE49-F238E27FC236}">
                  <a16:creationId xmlns:a16="http://schemas.microsoft.com/office/drawing/2014/main" id="{FF44652D-8E5A-E131-9782-C31D8771EEF8}"/>
                </a:ext>
              </a:extLst>
            </p:cNvPr>
            <p:cNvSpPr/>
            <p:nvPr/>
          </p:nvSpPr>
          <p:spPr>
            <a:xfrm>
              <a:off x="697484" y="3886397"/>
              <a:ext cx="2007942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1600" dirty="0">
                  <a:solidFill>
                    <a:schemeClr val="bg1"/>
                  </a:solidFill>
                  <a:latin typeface="+mj-lt"/>
                </a:rPr>
                <a:t>Recognises people </a:t>
              </a:r>
              <a:br>
                <a:rPr lang="en-GB" sz="1600" dirty="0">
                  <a:solidFill>
                    <a:schemeClr val="bg1"/>
                  </a:solidFill>
                  <a:latin typeface="+mj-lt"/>
                </a:rPr>
              </a:br>
              <a:r>
                <a:rPr lang="en-GB" sz="1600" dirty="0">
                  <a:solidFill>
                    <a:schemeClr val="bg1"/>
                  </a:solidFill>
                  <a:latin typeface="+mj-lt"/>
                </a:rPr>
                <a:t>in custodial settings as a key population</a:t>
              </a:r>
            </a:p>
          </p:txBody>
        </p:sp>
        <p:sp>
          <p:nvSpPr>
            <p:cNvPr id="10" name="Rectangle 14">
              <a:extLst>
                <a:ext uri="{FF2B5EF4-FFF2-40B4-BE49-F238E27FC236}">
                  <a16:creationId xmlns:a16="http://schemas.microsoft.com/office/drawing/2014/main" id="{01ABE61D-5EFC-9B0F-04D1-0AD84A276E1D}"/>
                </a:ext>
              </a:extLst>
            </p:cNvPr>
            <p:cNvSpPr/>
            <p:nvPr/>
          </p:nvSpPr>
          <p:spPr>
            <a:xfrm>
              <a:off x="711961" y="3916554"/>
              <a:ext cx="1999663" cy="79208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GB" dirty="0">
                <a:latin typeface="+mj-lt"/>
              </a:endParaRPr>
            </a:p>
          </p:txBody>
        </p:sp>
        <p:sp>
          <p:nvSpPr>
            <p:cNvPr id="12" name="Content Placeholder 2">
              <a:extLst>
                <a:ext uri="{FF2B5EF4-FFF2-40B4-BE49-F238E27FC236}">
                  <a16:creationId xmlns:a16="http://schemas.microsoft.com/office/drawing/2014/main" id="{ED588301-E622-D1FC-A700-A711F247FBC7}"/>
                </a:ext>
              </a:extLst>
            </p:cNvPr>
            <p:cNvSpPr txBox="1">
              <a:spLocks/>
            </p:cNvSpPr>
            <p:nvPr/>
          </p:nvSpPr>
          <p:spPr>
            <a:xfrm>
              <a:off x="2816338" y="2795354"/>
              <a:ext cx="2310731" cy="2513013"/>
            </a:xfrm>
            <a:prstGeom prst="rect">
              <a:avLst/>
            </a:prstGeom>
          </p:spPr>
          <p:txBody>
            <a:bodyPr/>
            <a:lstStyle>
              <a:lvl1pPr marL="342900" indent="-3429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j-lt"/>
                  <a:ea typeface="ＭＳ Ｐゴシック" charset="0"/>
                  <a:cs typeface="Rotis Semi Serif Std"/>
                </a:defRPr>
              </a:lvl1pPr>
              <a:lvl2pPr marL="742950" indent="-28575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j-lt"/>
                  <a:ea typeface="ＭＳ Ｐゴシック" charset="0"/>
                  <a:cs typeface="Rotis Semi Serif Std"/>
                </a:defRPr>
              </a:lvl2pPr>
              <a:lvl3pPr marL="11430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•"/>
                <a:defRPr sz="2000" kern="1200">
                  <a:solidFill>
                    <a:schemeClr val="tx1"/>
                  </a:solidFill>
                  <a:latin typeface="+mj-lt"/>
                  <a:ea typeface="ＭＳ Ｐゴシック" charset="0"/>
                  <a:cs typeface="Rotis Semi Serif Std"/>
                </a:defRPr>
              </a:lvl3pPr>
              <a:lvl4pPr marL="16002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j-lt"/>
                  <a:ea typeface="ＭＳ Ｐゴシック" charset="0"/>
                  <a:cs typeface="Rotis Semi Serif Std"/>
                </a:defRPr>
              </a:lvl4pPr>
              <a:lvl5pPr marL="2057400" indent="-228600" algn="l" defTabSz="457200" rtl="0" eaLnBrk="1" fontAlgn="base" hangingPunct="1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 kern="1200">
                  <a:solidFill>
                    <a:schemeClr val="tx1"/>
                  </a:solidFill>
                  <a:latin typeface="+mj-lt"/>
                  <a:ea typeface="ＭＳ Ｐゴシック" charset="0"/>
                  <a:cs typeface="Rotis Semi Serif Std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charset="0"/>
                <a:buNone/>
              </a:pPr>
              <a:r>
                <a:rPr lang="en-GB" sz="1400" dirty="0"/>
                <a:t>Recommendations include:</a:t>
              </a:r>
              <a:r>
                <a:rPr lang="en-GB" sz="1400" baseline="30000" dirty="0"/>
                <a:t>1</a:t>
              </a:r>
            </a:p>
            <a:p>
              <a:pPr marL="139950"/>
              <a:r>
                <a:rPr lang="en-GB" sz="1400" dirty="0"/>
                <a:t>Improved </a:t>
              </a:r>
              <a:r>
                <a:rPr lang="en-GB" sz="1400" b="1" dirty="0"/>
                <a:t>harm reduction</a:t>
              </a:r>
              <a:r>
                <a:rPr lang="en-GB" sz="1400" dirty="0"/>
                <a:t>/prevention measures in prisons.</a:t>
              </a:r>
            </a:p>
            <a:p>
              <a:pPr marL="139950"/>
              <a:r>
                <a:rPr lang="en-GB" sz="1400" b="1" dirty="0"/>
                <a:t>Research</a:t>
              </a:r>
              <a:r>
                <a:rPr lang="en-GB" sz="1400" dirty="0"/>
                <a:t> into increasing prevention, testing and treatment in prisons.</a:t>
              </a:r>
            </a:p>
            <a:p>
              <a:pPr marL="139950"/>
              <a:r>
                <a:rPr lang="en-GB" sz="1400" b="1" dirty="0"/>
                <a:t>Nurse-led models </a:t>
              </a:r>
              <a:r>
                <a:rPr lang="en-GB" sz="1400" dirty="0"/>
                <a:t>of care in prisons.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2F8E70A-7CA3-001C-0F52-0E40D4B056D1}"/>
              </a:ext>
            </a:extLst>
          </p:cNvPr>
          <p:cNvGrpSpPr/>
          <p:nvPr/>
        </p:nvGrpSpPr>
        <p:grpSpPr>
          <a:xfrm>
            <a:off x="4454157" y="839897"/>
            <a:ext cx="4469558" cy="3870648"/>
            <a:chOff x="6096000" y="2041275"/>
            <a:chExt cx="4469558" cy="3870648"/>
          </a:xfrm>
        </p:grpSpPr>
        <p:pic>
          <p:nvPicPr>
            <p:cNvPr id="7" name="Picture 9">
              <a:extLst>
                <a:ext uri="{FF2B5EF4-FFF2-40B4-BE49-F238E27FC236}">
                  <a16:creationId xmlns:a16="http://schemas.microsoft.com/office/drawing/2014/main" id="{8A4108EC-619B-4D5E-0046-101545659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2540440"/>
              <a:ext cx="2143679" cy="3022841"/>
            </a:xfrm>
            <a:prstGeom prst="rect">
              <a:avLst/>
            </a:prstGeom>
          </p:spPr>
        </p:pic>
        <p:pic>
          <p:nvPicPr>
            <p:cNvPr id="8" name="Picture 11" descr="A drawing of a face&#10;&#10;Description automatically generated">
              <a:extLst>
                <a:ext uri="{FF2B5EF4-FFF2-40B4-BE49-F238E27FC236}">
                  <a16:creationId xmlns:a16="http://schemas.microsoft.com/office/drawing/2014/main" id="{223A4812-A6C6-33FC-544E-9A4D545996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0161" y="2041275"/>
              <a:ext cx="910185" cy="900000"/>
            </a:xfrm>
            <a:prstGeom prst="rect">
              <a:avLst/>
            </a:prstGeom>
          </p:spPr>
        </p:pic>
        <p:sp>
          <p:nvSpPr>
            <p:cNvPr id="11" name="Rectangle 18">
              <a:extLst>
                <a:ext uri="{FF2B5EF4-FFF2-40B4-BE49-F238E27FC236}">
                  <a16:creationId xmlns:a16="http://schemas.microsoft.com/office/drawing/2014/main" id="{FD0842D6-4F41-19A4-3C80-570A9AE0DF7F}"/>
                </a:ext>
              </a:extLst>
            </p:cNvPr>
            <p:cNvSpPr/>
            <p:nvPr/>
          </p:nvSpPr>
          <p:spPr>
            <a:xfrm>
              <a:off x="6168007" y="4051860"/>
              <a:ext cx="1999663" cy="1077218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GB" sz="1600" dirty="0">
                  <a:solidFill>
                    <a:schemeClr val="bg1"/>
                  </a:solidFill>
                  <a:latin typeface="+mj-lt"/>
                </a:rPr>
                <a:t>Recognises people with experience in </a:t>
              </a:r>
              <a:br>
                <a:rPr lang="en-GB" sz="1600" dirty="0">
                  <a:solidFill>
                    <a:schemeClr val="bg1"/>
                  </a:solidFill>
                  <a:latin typeface="+mj-lt"/>
                </a:rPr>
              </a:br>
              <a:r>
                <a:rPr lang="en-GB" sz="1600" dirty="0">
                  <a:solidFill>
                    <a:schemeClr val="bg1"/>
                  </a:solidFill>
                  <a:latin typeface="+mj-lt"/>
                </a:rPr>
                <a:t>the prison system as </a:t>
              </a:r>
              <a:br>
                <a:rPr lang="en-GB" sz="1600" dirty="0">
                  <a:solidFill>
                    <a:schemeClr val="bg1"/>
                  </a:solidFill>
                  <a:latin typeface="+mj-lt"/>
                </a:rPr>
              </a:br>
              <a:r>
                <a:rPr lang="en-GB" sz="1600" dirty="0">
                  <a:solidFill>
                    <a:schemeClr val="bg1"/>
                  </a:solidFill>
                  <a:latin typeface="+mj-lt"/>
                </a:rPr>
                <a:t>a priority population </a:t>
              </a:r>
            </a:p>
          </p:txBody>
        </p:sp>
        <p:sp>
          <p:nvSpPr>
            <p:cNvPr id="13" name="Content Placeholder 2">
              <a:extLst>
                <a:ext uri="{FF2B5EF4-FFF2-40B4-BE49-F238E27FC236}">
                  <a16:creationId xmlns:a16="http://schemas.microsoft.com/office/drawing/2014/main" id="{FFF0969B-CE72-6DE3-B863-E78E10958248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239678" y="2058248"/>
              <a:ext cx="2325880" cy="3853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•"/>
                <a:defRPr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–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charset="0"/>
                <a:buChar char="»"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GB" sz="1400" dirty="0">
                  <a:latin typeface="+mj-lt"/>
                </a:rPr>
                <a:t>Recommendations include:</a:t>
              </a:r>
              <a:r>
                <a:rPr lang="en-GB" sz="1400" baseline="30000" dirty="0">
                  <a:latin typeface="+mj-lt"/>
                </a:rPr>
                <a:t>2</a:t>
              </a:r>
              <a:endParaRPr lang="en-GB" sz="1400" dirty="0">
                <a:latin typeface="+mj-lt"/>
              </a:endParaRPr>
            </a:p>
            <a:p>
              <a:pPr marL="139950"/>
              <a:r>
                <a:rPr lang="en-GB" sz="1400" dirty="0">
                  <a:latin typeface="+mj-lt"/>
                </a:rPr>
                <a:t>Implement harm reduction/prevention measures in prisons.</a:t>
              </a:r>
            </a:p>
            <a:p>
              <a:pPr marL="139950"/>
              <a:r>
                <a:rPr lang="en-GB" sz="1400" dirty="0">
                  <a:latin typeface="+mj-lt"/>
                </a:rPr>
                <a:t>Develop policies and procedures to improve access to HCV </a:t>
              </a:r>
              <a:r>
                <a:rPr lang="en-GB" sz="1400" b="1" dirty="0">
                  <a:latin typeface="+mj-lt"/>
                </a:rPr>
                <a:t>prevention, testing and treatment </a:t>
              </a:r>
              <a:r>
                <a:rPr lang="en-GB" sz="1400" dirty="0">
                  <a:latin typeface="+mj-lt"/>
                </a:rPr>
                <a:t>in prisons.</a:t>
              </a:r>
            </a:p>
            <a:p>
              <a:pPr marL="139950"/>
              <a:r>
                <a:rPr lang="en-GB" sz="1400" dirty="0">
                  <a:latin typeface="+mj-lt"/>
                </a:rPr>
                <a:t>Provide HCV </a:t>
              </a:r>
              <a:r>
                <a:rPr lang="en-GB" sz="1400" b="1" dirty="0">
                  <a:latin typeface="+mj-lt"/>
                </a:rPr>
                <a:t>treatment</a:t>
              </a:r>
              <a:r>
                <a:rPr lang="en-GB" sz="1400" dirty="0">
                  <a:latin typeface="+mj-lt"/>
                </a:rPr>
                <a:t> for all HCV infected prisoners</a:t>
              </a:r>
            </a:p>
            <a:p>
              <a:pPr>
                <a:buFont typeface="Arial" panose="020B0604020202020204" pitchFamily="34" charset="0"/>
                <a:buChar char="–"/>
              </a:pPr>
              <a:r>
                <a:rPr lang="en-GB" sz="1400" dirty="0">
                  <a:latin typeface="+mj-lt"/>
                </a:rPr>
                <a:t>Include prison environments in HCV research.</a:t>
              </a:r>
            </a:p>
            <a:p>
              <a:pPr>
                <a:buFont typeface="Arial" panose="020B0604020202020204" pitchFamily="34" charset="0"/>
                <a:buChar char="–"/>
              </a:pPr>
              <a:r>
                <a:rPr lang="en-GB" sz="1400" dirty="0">
                  <a:latin typeface="+mj-lt"/>
                </a:rPr>
                <a:t>Provide rapid </a:t>
              </a:r>
              <a:r>
                <a:rPr lang="en-GB" sz="1400" b="1" dirty="0">
                  <a:latin typeface="+mj-lt"/>
                </a:rPr>
                <a:t>linkage to services upon release.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67716535"/>
      </p:ext>
    </p:extLst>
  </p:cSld>
  <p:clrMapOvr>
    <a:masterClrMapping/>
  </p:clrMapOvr>
</p:sld>
</file>

<file path=ppt/theme/theme1.xml><?xml version="1.0" encoding="utf-8"?>
<a:theme xmlns:a="http://schemas.openxmlformats.org/drawingml/2006/main" name="2018_Plantilla 16_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2">
      <a:majorFont>
        <a:latin typeface="Calibri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2022_Plantilla Presentacion 16x9_DIGESTIVO" id="{91F1EBF6-02D7-B548-9A35-6EA3BCC86A80}" vid="{C9A92061-6F6B-AA44-BC33-B398802F8669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2018_Plantilla 16_9</Template>
  <TotalTime>2796</TotalTime>
  <Words>2565</Words>
  <Application>Microsoft Macintosh PowerPoint</Application>
  <PresentationFormat>On-screen Show (16:9)</PresentationFormat>
  <Paragraphs>245</Paragraphs>
  <Slides>30</Slides>
  <Notes>13</Notes>
  <HiddenSlides>1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Arial</vt:lpstr>
      <vt:lpstr>ArialMT</vt:lpstr>
      <vt:lpstr>Calibri</vt:lpstr>
      <vt:lpstr>Cambria</vt:lpstr>
      <vt:lpstr>Helvetica</vt:lpstr>
      <vt:lpstr>Montserrat</vt:lpstr>
      <vt:lpstr>Rotis Semi Serif Std</vt:lpstr>
      <vt:lpstr>StempelGaramondLTStd</vt:lpstr>
      <vt:lpstr>System Font Regular</vt:lpstr>
      <vt:lpstr>system-ui</vt:lpstr>
      <vt:lpstr>Verdana</vt:lpstr>
      <vt:lpstr>Wingdings</vt:lpstr>
      <vt:lpstr>2018_Plantilla 16_9</vt:lpstr>
      <vt:lpstr>Global best practice examples of prison-based models of care</vt:lpstr>
      <vt:lpstr>Global best practice examples of prison-based models of care</vt:lpstr>
      <vt:lpstr>Disclosures</vt:lpstr>
      <vt:lpstr>Agenda</vt:lpstr>
      <vt:lpstr>Why? - ELIMINATION</vt:lpstr>
      <vt:lpstr>How?</vt:lpstr>
      <vt:lpstr>Prison as an OPPORTUNITY for HEALTH CARE</vt:lpstr>
      <vt:lpstr>The OPPORTUNITY starts with political will</vt:lpstr>
      <vt:lpstr>Including the penitentiary setting in National Plan</vt:lpstr>
      <vt:lpstr>Including the penitentiary setting in National Plan</vt:lpstr>
      <vt:lpstr>A must know: screening</vt:lpstr>
      <vt:lpstr>A must know: screening</vt:lpstr>
      <vt:lpstr>A must know: treatment</vt:lpstr>
      <vt:lpstr>PowerPoint Presentation</vt:lpstr>
      <vt:lpstr>JailFree-C</vt:lpstr>
      <vt:lpstr>Nurse-led, statewide model of care</vt:lpstr>
      <vt:lpstr>HITT programme in English prisons: test-and-treat is possible</vt:lpstr>
      <vt:lpstr>One-stop-shop (PIVOT Study)</vt:lpstr>
      <vt:lpstr>The HONEST project</vt:lpstr>
      <vt:lpstr>The HONEST project</vt:lpstr>
      <vt:lpstr>The HONEST project</vt:lpstr>
      <vt:lpstr>The HONEST project</vt:lpstr>
      <vt:lpstr>The HONEST project</vt:lpstr>
      <vt:lpstr>Liaison nurses</vt:lpstr>
      <vt:lpstr>Data on elimination in prison?</vt:lpstr>
      <vt:lpstr>PowerPoint Presentation</vt:lpstr>
      <vt:lpstr>Designing a good model of care for Hepatitis C in prison</vt:lpstr>
      <vt:lpstr>Designing a good model of care for Hepatitis C in prison</vt:lpstr>
      <vt:lpstr>Conclussions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CABEZAS GONZALEZ, JOAQUIN</dc:creator>
  <cp:lastModifiedBy>CABEZAS GONZALEZ, JOAQUIN</cp:lastModifiedBy>
  <cp:revision>50</cp:revision>
  <cp:lastPrinted>2017-04-04T16:52:28Z</cp:lastPrinted>
  <dcterms:created xsi:type="dcterms:W3CDTF">2023-10-16T21:30:41Z</dcterms:created>
  <dcterms:modified xsi:type="dcterms:W3CDTF">2023-10-19T01:21:56Z</dcterms:modified>
</cp:coreProperties>
</file>